
<file path=[Content_Types].xml><?xml version="1.0" encoding="utf-8"?>
<Types xmlns="http://schemas.openxmlformats.org/package/2006/content-types">
  <Default Extension="0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278" r:id="rId5"/>
    <p:sldId id="279" r:id="rId6"/>
    <p:sldId id="280" r:id="rId7"/>
    <p:sldId id="292" r:id="rId8"/>
    <p:sldId id="293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559C90-5DC0-10A0-E5C8-CFFC2798D09E}" name="Asma Alhasan" initials="AA" userId="ca269387414eb2c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4" autoAdjust="0"/>
    <p:restoredTop sz="94619" autoAdjust="0"/>
  </p:normalViewPr>
  <p:slideViewPr>
    <p:cSldViewPr snapToGrid="0">
      <p:cViewPr varScale="1">
        <p:scale>
          <a:sx n="227" d="100"/>
          <a:sy n="227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0"/><Relationship Id="rId2" Type="http://schemas.openxmlformats.org/officeDocument/2006/relationships/hyperlink" Target="https://de.wikipedia.org/wiki/Montagsdemonstrationen_1989/1990_in_der_DDR" TargetMode="External"/><Relationship Id="rId1" Type="http://schemas.openxmlformats.org/officeDocument/2006/relationships/image" Target="../media/image7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s://pixabay.com/ko/%ED%94%8C%EB%9E%98%EA%B7%B8-%EC%97%AD%EC%82%AC%EC%A0%81%EC%9D%B8-%EA%B9%83%EB%B0%9C-%EB%8F%99%EB%8F%85-ddr-1361400/" TargetMode="External"/><Relationship Id="rId1" Type="http://schemas.openxmlformats.org/officeDocument/2006/relationships/image" Target="../media/image1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0"/><Relationship Id="rId2" Type="http://schemas.openxmlformats.org/officeDocument/2006/relationships/hyperlink" Target="https://de.wikipedia.org/wiki/Montagsdemonstrationen_1989/1990_in_der_DDR" TargetMode="External"/><Relationship Id="rId1" Type="http://schemas.openxmlformats.org/officeDocument/2006/relationships/image" Target="../media/image7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s://pixabay.com/ko/%ED%94%8C%EB%9E%98%EA%B7%B8-%EC%97%AD%EC%82%AC%EC%A0%81%EC%9D%B8-%EA%B9%83%EB%B0%9C-%EB%8F%99%EB%8F%85-ddr-1361400/" TargetMode="External"/><Relationship Id="rId1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1A6375-A292-4356-A061-8C3A7E890D9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B126C45-5D20-4D6E-87C6-73A20F6DCC53}">
      <dgm:prSet phldrT="[Text]"/>
      <dgm:spPr/>
      <dgm:t>
        <a:bodyPr/>
        <a:lstStyle/>
        <a:p>
          <a:r>
            <a:rPr lang="de-DE" dirty="0">
              <a:solidFill>
                <a:schemeClr val="tx1"/>
              </a:solidFill>
            </a:rPr>
            <a:t>1949</a:t>
          </a:r>
          <a:r>
            <a:rPr lang="de-DE" dirty="0"/>
            <a:t> - 1960</a:t>
          </a:r>
        </a:p>
      </dgm:t>
    </dgm:pt>
    <dgm:pt modelId="{5DFEB49F-584D-4144-89F4-EA94BD8FAF4F}" type="parTrans" cxnId="{1B47D624-9835-40EB-AA12-6238436544A7}">
      <dgm:prSet/>
      <dgm:spPr/>
      <dgm:t>
        <a:bodyPr/>
        <a:lstStyle/>
        <a:p>
          <a:endParaRPr lang="de-DE"/>
        </a:p>
      </dgm:t>
    </dgm:pt>
    <dgm:pt modelId="{DE16098F-AEDA-47B5-85EC-8BA142A53AED}" type="sibTrans" cxnId="{1B47D624-9835-40EB-AA12-6238436544A7}">
      <dgm:prSet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endParaRPr lang="de-DE"/>
        </a:p>
      </dgm:t>
      <dgm:extLst>
        <a:ext uri="{E40237B7-FDA0-4F09-8148-C483321AD2D9}">
          <dgm14:cNvPr xmlns:dgm14="http://schemas.microsoft.com/office/drawing/2010/diagram" id="0" name="" descr="Ein Bild, das draußen, Menschenmenge, Menschen, Straße enthält.&#10;&#10;Automatisch generierte Beschreibung">
            <a:extLst>
              <a:ext uri="{FF2B5EF4-FFF2-40B4-BE49-F238E27FC236}">
                <a16:creationId xmlns:a16="http://schemas.microsoft.com/office/drawing/2014/main" id="{B8FC6C70-56ED-828D-177D-4CFDE141EE24}"/>
              </a:ext>
            </a:extLst>
          </dgm14:cNvPr>
        </a:ext>
      </dgm:extLst>
    </dgm:pt>
    <dgm:pt modelId="{8E21142D-E154-4F50-88E1-797CD9503AD7}">
      <dgm:prSet/>
      <dgm:spPr/>
      <dgm:t>
        <a:bodyPr/>
        <a:lstStyle/>
        <a:p>
          <a:pPr>
            <a:buNone/>
          </a:pPr>
          <a:endParaRPr lang="de-DE" sz="900" dirty="0"/>
        </a:p>
      </dgm:t>
    </dgm:pt>
    <dgm:pt modelId="{D4834B02-8C20-448B-8B1A-8C13E63AF10F}" type="parTrans" cxnId="{90139A9E-6295-4223-A8BC-E20D03520727}">
      <dgm:prSet/>
      <dgm:spPr/>
      <dgm:t>
        <a:bodyPr/>
        <a:lstStyle/>
        <a:p>
          <a:endParaRPr lang="de-DE"/>
        </a:p>
      </dgm:t>
    </dgm:pt>
    <dgm:pt modelId="{BC2BDA46-9772-46C2-B72A-1AA39F35F10C}" type="sibTrans" cxnId="{90139A9E-6295-4223-A8BC-E20D03520727}">
      <dgm:prSet/>
      <dgm:spPr>
        <a:blipFill>
          <a:blip xmlns:r="http://schemas.openxmlformats.org/officeDocument/2006/relationships" r:embed="rId3"/>
          <a:srcRect/>
          <a:stretch>
            <a:fillRect t="-8000" b="-8000"/>
          </a:stretch>
        </a:blipFill>
      </dgm:spPr>
      <dgm:t>
        <a:bodyPr/>
        <a:lstStyle/>
        <a:p>
          <a:endParaRPr lang="de-DE"/>
        </a:p>
      </dgm:t>
    </dgm:pt>
    <dgm:pt modelId="{B082537D-475D-4A78-9DDE-D05C92FF7455}" type="pres">
      <dgm:prSet presAssocID="{BA1A6375-A292-4356-A061-8C3A7E890D93}" presName="Name0" presStyleCnt="0">
        <dgm:presLayoutVars>
          <dgm:chMax val="7"/>
          <dgm:chPref val="7"/>
          <dgm:dir/>
        </dgm:presLayoutVars>
      </dgm:prSet>
      <dgm:spPr/>
    </dgm:pt>
    <dgm:pt modelId="{82BCC440-9705-4A40-AFB0-789E086E8166}" type="pres">
      <dgm:prSet presAssocID="{BA1A6375-A292-4356-A061-8C3A7E890D93}" presName="Name1" presStyleCnt="0"/>
      <dgm:spPr/>
    </dgm:pt>
    <dgm:pt modelId="{91F5F78C-A333-4C33-BCFA-9453D08150A4}" type="pres">
      <dgm:prSet presAssocID="{DE16098F-AEDA-47B5-85EC-8BA142A53AED}" presName="picture_1" presStyleCnt="0"/>
      <dgm:spPr/>
    </dgm:pt>
    <dgm:pt modelId="{30DA77FF-A3E4-4CC7-A38C-F085B836B27A}" type="pres">
      <dgm:prSet presAssocID="{DE16098F-AEDA-47B5-85EC-8BA142A53AED}" presName="pictureRepeatNode" presStyleLbl="alignImgPlace1" presStyleIdx="0" presStyleCnt="2" custLinFactNeighborX="-12935" custLinFactNeighborY="1066"/>
      <dgm:spPr/>
    </dgm:pt>
    <dgm:pt modelId="{7809449A-4025-4B6D-B05B-6D957EEED3A8}" type="pres">
      <dgm:prSet presAssocID="{FB126C45-5D20-4D6E-87C6-73A20F6DCC53}" presName="text_1" presStyleLbl="node1" presStyleIdx="0" presStyleCnt="0" custLinFactNeighborX="-20351" custLinFactNeighborY="25454">
        <dgm:presLayoutVars>
          <dgm:bulletEnabled val="1"/>
        </dgm:presLayoutVars>
      </dgm:prSet>
      <dgm:spPr/>
    </dgm:pt>
    <dgm:pt modelId="{2AE4A822-CD9C-4591-A20A-D45EF01E011B}" type="pres">
      <dgm:prSet presAssocID="{BC2BDA46-9772-46C2-B72A-1AA39F35F10C}" presName="picture_2" presStyleCnt="0"/>
      <dgm:spPr/>
    </dgm:pt>
    <dgm:pt modelId="{C9DA663B-F897-4177-9980-F3B50DE828DD}" type="pres">
      <dgm:prSet presAssocID="{BC2BDA46-9772-46C2-B72A-1AA39F35F10C}" presName="pictureRepeatNode" presStyleLbl="alignImgPlace1" presStyleIdx="1" presStyleCnt="2" custLinFactX="-30448" custLinFactNeighborX="-100000" custLinFactNeighborY="-2774"/>
      <dgm:spPr/>
    </dgm:pt>
    <dgm:pt modelId="{1DC705BB-524C-456E-BFE7-743067DBA16C}" type="pres">
      <dgm:prSet presAssocID="{8E21142D-E154-4F50-88E1-797CD9503AD7}" presName="line_2" presStyleLbl="parChTrans1D1" presStyleIdx="0" presStyleCnt="1" custFlipVert="1" custFlipHor="1" custSzY="45720" custScaleX="781"/>
      <dgm:spPr/>
    </dgm:pt>
    <dgm:pt modelId="{638D4ED3-0BD8-4F27-B04B-331BE1B00EDA}" type="pres">
      <dgm:prSet presAssocID="{8E21142D-E154-4F50-88E1-797CD9503AD7}" presName="textparent_2" presStyleLbl="node1" presStyleIdx="0" presStyleCnt="0"/>
      <dgm:spPr/>
    </dgm:pt>
    <dgm:pt modelId="{F41FC611-3C45-4412-9EF7-D8AD1B117E1A}" type="pres">
      <dgm:prSet presAssocID="{8E21142D-E154-4F50-88E1-797CD9503AD7}" presName="text_2" presStyleLbl="revTx" presStyleIdx="0" presStyleCnt="1">
        <dgm:presLayoutVars>
          <dgm:bulletEnabled val="1"/>
        </dgm:presLayoutVars>
      </dgm:prSet>
      <dgm:spPr/>
    </dgm:pt>
  </dgm:ptLst>
  <dgm:cxnLst>
    <dgm:cxn modelId="{1B47D624-9835-40EB-AA12-6238436544A7}" srcId="{BA1A6375-A292-4356-A061-8C3A7E890D93}" destId="{FB126C45-5D20-4D6E-87C6-73A20F6DCC53}" srcOrd="0" destOrd="0" parTransId="{5DFEB49F-584D-4144-89F4-EA94BD8FAF4F}" sibTransId="{DE16098F-AEDA-47B5-85EC-8BA142A53AED}"/>
    <dgm:cxn modelId="{24AD392A-CAF0-4817-99E6-6B432F90AA29}" type="presOf" srcId="{DE16098F-AEDA-47B5-85EC-8BA142A53AED}" destId="{30DA77FF-A3E4-4CC7-A38C-F085B836B27A}" srcOrd="0" destOrd="0" presId="urn:microsoft.com/office/officeart/2008/layout/CircularPictureCallout"/>
    <dgm:cxn modelId="{1440DF63-40FF-4E30-9695-5729172933B9}" type="presOf" srcId="{8E21142D-E154-4F50-88E1-797CD9503AD7}" destId="{F41FC611-3C45-4412-9EF7-D8AD1B117E1A}" srcOrd="0" destOrd="0" presId="urn:microsoft.com/office/officeart/2008/layout/CircularPictureCallout"/>
    <dgm:cxn modelId="{B8F6A76B-A7E9-4608-936A-79DD93277FAE}" type="presOf" srcId="{FB126C45-5D20-4D6E-87C6-73A20F6DCC53}" destId="{7809449A-4025-4B6D-B05B-6D957EEED3A8}" srcOrd="0" destOrd="0" presId="urn:microsoft.com/office/officeart/2008/layout/CircularPictureCallout"/>
    <dgm:cxn modelId="{90139A9E-6295-4223-A8BC-E20D03520727}" srcId="{BA1A6375-A292-4356-A061-8C3A7E890D93}" destId="{8E21142D-E154-4F50-88E1-797CD9503AD7}" srcOrd="1" destOrd="0" parTransId="{D4834B02-8C20-448B-8B1A-8C13E63AF10F}" sibTransId="{BC2BDA46-9772-46C2-B72A-1AA39F35F10C}"/>
    <dgm:cxn modelId="{22581EC7-5B03-4456-8475-84EE49B4A7C6}" type="presOf" srcId="{BC2BDA46-9772-46C2-B72A-1AA39F35F10C}" destId="{C9DA663B-F897-4177-9980-F3B50DE828DD}" srcOrd="0" destOrd="0" presId="urn:microsoft.com/office/officeart/2008/layout/CircularPictureCallout"/>
    <dgm:cxn modelId="{9175D6E7-A07D-47C5-A5E2-AB29B094A93F}" type="presOf" srcId="{BA1A6375-A292-4356-A061-8C3A7E890D93}" destId="{B082537D-475D-4A78-9DDE-D05C92FF7455}" srcOrd="0" destOrd="0" presId="urn:microsoft.com/office/officeart/2008/layout/CircularPictureCallout"/>
    <dgm:cxn modelId="{0463B807-C743-4439-894C-BBEBA09AE034}" type="presParOf" srcId="{B082537D-475D-4A78-9DDE-D05C92FF7455}" destId="{82BCC440-9705-4A40-AFB0-789E086E8166}" srcOrd="0" destOrd="0" presId="urn:microsoft.com/office/officeart/2008/layout/CircularPictureCallout"/>
    <dgm:cxn modelId="{B6A33F56-06A3-489A-981E-AF4DD9061002}" type="presParOf" srcId="{82BCC440-9705-4A40-AFB0-789E086E8166}" destId="{91F5F78C-A333-4C33-BCFA-9453D08150A4}" srcOrd="0" destOrd="0" presId="urn:microsoft.com/office/officeart/2008/layout/CircularPictureCallout"/>
    <dgm:cxn modelId="{6A939B76-006D-4C08-BB88-F8444D5BF10F}" type="presParOf" srcId="{91F5F78C-A333-4C33-BCFA-9453D08150A4}" destId="{30DA77FF-A3E4-4CC7-A38C-F085B836B27A}" srcOrd="0" destOrd="0" presId="urn:microsoft.com/office/officeart/2008/layout/CircularPictureCallout"/>
    <dgm:cxn modelId="{A0AABAA0-4877-47E5-A752-9ECB29891D5A}" type="presParOf" srcId="{82BCC440-9705-4A40-AFB0-789E086E8166}" destId="{7809449A-4025-4B6D-B05B-6D957EEED3A8}" srcOrd="1" destOrd="0" presId="urn:microsoft.com/office/officeart/2008/layout/CircularPictureCallout"/>
    <dgm:cxn modelId="{14DD73B7-FC06-43DF-B93A-F28F7746F1BD}" type="presParOf" srcId="{82BCC440-9705-4A40-AFB0-789E086E8166}" destId="{2AE4A822-CD9C-4591-A20A-D45EF01E011B}" srcOrd="2" destOrd="0" presId="urn:microsoft.com/office/officeart/2008/layout/CircularPictureCallout"/>
    <dgm:cxn modelId="{DCDF0A4E-E82C-4893-AD39-BE8A16F8B1D9}" type="presParOf" srcId="{2AE4A822-CD9C-4591-A20A-D45EF01E011B}" destId="{C9DA663B-F897-4177-9980-F3B50DE828DD}" srcOrd="0" destOrd="0" presId="urn:microsoft.com/office/officeart/2008/layout/CircularPictureCallout"/>
    <dgm:cxn modelId="{527DF355-4185-413D-9AF2-4EA1448C9612}" type="presParOf" srcId="{82BCC440-9705-4A40-AFB0-789E086E8166}" destId="{1DC705BB-524C-456E-BFE7-743067DBA16C}" srcOrd="3" destOrd="0" presId="urn:microsoft.com/office/officeart/2008/layout/CircularPictureCallout"/>
    <dgm:cxn modelId="{3B3E2CFB-E1C3-4EE6-9748-A6E2A465AFDB}" type="presParOf" srcId="{82BCC440-9705-4A40-AFB0-789E086E8166}" destId="{638D4ED3-0BD8-4F27-B04B-331BE1B00EDA}" srcOrd="4" destOrd="0" presId="urn:microsoft.com/office/officeart/2008/layout/CircularPictureCallout"/>
    <dgm:cxn modelId="{82F3799B-7D7B-47B6-92A8-8BA2B68F68A5}" type="presParOf" srcId="{638D4ED3-0BD8-4F27-B04B-331BE1B00EDA}" destId="{F41FC611-3C45-4412-9EF7-D8AD1B117E1A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993F47-C5EB-48D7-BE07-7F95FF4D48F7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1" csCatId="accent1"/>
      <dgm:spPr/>
    </dgm:pt>
    <dgm:pt modelId="{0DA5170C-0CE1-4787-9150-3616A30605D6}">
      <dgm:prSet phldrT="[Text]" phldr="1"/>
      <dgm:spPr/>
      <dgm:t>
        <a:bodyPr/>
        <a:lstStyle/>
        <a:p>
          <a:endParaRPr lang="de-DE"/>
        </a:p>
      </dgm:t>
    </dgm:pt>
    <dgm:pt modelId="{68FCAF4D-3B14-42D1-B9DD-FA87C9F0BE5E}" type="parTrans" cxnId="{9CC789B8-4298-4945-B85A-3884CCF754E9}">
      <dgm:prSet/>
      <dgm:spPr/>
      <dgm:t>
        <a:bodyPr/>
        <a:lstStyle/>
        <a:p>
          <a:endParaRPr lang="de-DE"/>
        </a:p>
      </dgm:t>
    </dgm:pt>
    <dgm:pt modelId="{1348E905-4361-40E5-8AF6-C6AFF940AD57}" type="sibTrans" cxnId="{9CC789B8-4298-4945-B85A-3884CCF754E9}">
      <dgm:prSet/>
      <dgm:spPr/>
      <dgm:t>
        <a:bodyPr/>
        <a:lstStyle/>
        <a:p>
          <a:endParaRPr lang="de-DE"/>
        </a:p>
      </dgm:t>
    </dgm:pt>
    <dgm:pt modelId="{C8C958CC-9495-4639-9712-34A182C32F98}" type="pres">
      <dgm:prSet presAssocID="{FD993F47-C5EB-48D7-BE07-7F95FF4D48F7}" presName="Name0" presStyleCnt="0">
        <dgm:presLayoutVars>
          <dgm:chMax/>
          <dgm:chPref/>
          <dgm:dir/>
          <dgm:animLvl val="lvl"/>
        </dgm:presLayoutVars>
      </dgm:prSet>
      <dgm:spPr/>
    </dgm:pt>
    <dgm:pt modelId="{49829764-D760-4AAB-95DB-4D1D2DCE70DB}" type="pres">
      <dgm:prSet presAssocID="{0DA5170C-0CE1-4787-9150-3616A30605D6}" presName="composite" presStyleCnt="0"/>
      <dgm:spPr/>
    </dgm:pt>
    <dgm:pt modelId="{BBF2E61D-319A-48F2-8878-536AA62DF13E}" type="pres">
      <dgm:prSet presAssocID="{0DA5170C-0CE1-4787-9150-3616A30605D6}" presName="ParentAccentShape" presStyleLbl="trBgShp" presStyleIdx="0" presStyleCnt="1"/>
      <dgm:spPr/>
    </dgm:pt>
    <dgm:pt modelId="{5820EEC4-B5D5-4FB8-8926-EF50AF65C006}" type="pres">
      <dgm:prSet presAssocID="{0DA5170C-0CE1-4787-9150-3616A30605D6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88FA6438-FE53-478F-AC28-326905801C62}" type="pres">
      <dgm:prSet presAssocID="{0DA5170C-0CE1-4787-9150-3616A30605D6}" presName="ChildText" presStyleLbl="revTx" presStyleIdx="1" presStyleCnt="2">
        <dgm:presLayoutVars>
          <dgm:chMax val="0"/>
          <dgm:chPref val="0"/>
        </dgm:presLayoutVars>
      </dgm:prSet>
      <dgm:spPr/>
    </dgm:pt>
    <dgm:pt modelId="{9FA56151-466B-4D37-8804-D00389381997}" type="pres">
      <dgm:prSet presAssocID="{0DA5170C-0CE1-4787-9150-3616A30605D6}" presName="ChildAccentShape" presStyleLbl="trBgShp" presStyleIdx="0" presStyleCnt="1"/>
      <dgm:spPr/>
    </dgm:pt>
    <dgm:pt modelId="{F7FA550F-B4DD-4174-A606-45F311A20980}" type="pres">
      <dgm:prSet presAssocID="{0DA5170C-0CE1-4787-9150-3616A30605D6}" presName="Image" presStyleLbl="alignImgPlace1" presStyleIdx="0" presStyleCnt="1" custLinFactNeighborX="-15056" custLinFactNeighborY="2809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id="0" name="" descr="Ein Bild, das Kunst, Symbol, Weinrot, Bild enthält.&#10;&#10;Automatisch generierte Beschreibung">
            <a:extLst>
              <a:ext uri="{FF2B5EF4-FFF2-40B4-BE49-F238E27FC236}">
                <a16:creationId xmlns:a16="http://schemas.microsoft.com/office/drawing/2014/main" id="{60FE066D-8649-C478-E8D5-9E10A1744491}"/>
              </a:ext>
            </a:extLst>
          </dgm14:cNvPr>
        </a:ext>
      </dgm:extLst>
    </dgm:pt>
  </dgm:ptLst>
  <dgm:cxnLst>
    <dgm:cxn modelId="{B223EE17-223B-403B-BF72-3B9EF8736692}" type="presOf" srcId="{FD993F47-C5EB-48D7-BE07-7F95FF4D48F7}" destId="{C8C958CC-9495-4639-9712-34A182C32F98}" srcOrd="0" destOrd="0" presId="urn:microsoft.com/office/officeart/2009/3/layout/SnapshotPictureList"/>
    <dgm:cxn modelId="{9CC789B8-4298-4945-B85A-3884CCF754E9}" srcId="{FD993F47-C5EB-48D7-BE07-7F95FF4D48F7}" destId="{0DA5170C-0CE1-4787-9150-3616A30605D6}" srcOrd="0" destOrd="0" parTransId="{68FCAF4D-3B14-42D1-B9DD-FA87C9F0BE5E}" sibTransId="{1348E905-4361-40E5-8AF6-C6AFF940AD57}"/>
    <dgm:cxn modelId="{86D41BDF-C47F-4236-A7D9-B47525CEDD0F}" type="presOf" srcId="{0DA5170C-0CE1-4787-9150-3616A30605D6}" destId="{5820EEC4-B5D5-4FB8-8926-EF50AF65C006}" srcOrd="0" destOrd="0" presId="urn:microsoft.com/office/officeart/2009/3/layout/SnapshotPictureList"/>
    <dgm:cxn modelId="{D8BD01F9-E223-4B93-B286-AA9A267A74EB}" type="presParOf" srcId="{C8C958CC-9495-4639-9712-34A182C32F98}" destId="{49829764-D760-4AAB-95DB-4D1D2DCE70DB}" srcOrd="0" destOrd="0" presId="urn:microsoft.com/office/officeart/2009/3/layout/SnapshotPictureList"/>
    <dgm:cxn modelId="{3DDFB832-8AFE-4189-9155-72B48E28AB78}" type="presParOf" srcId="{49829764-D760-4AAB-95DB-4D1D2DCE70DB}" destId="{BBF2E61D-319A-48F2-8878-536AA62DF13E}" srcOrd="0" destOrd="0" presId="urn:microsoft.com/office/officeart/2009/3/layout/SnapshotPictureList"/>
    <dgm:cxn modelId="{D23067E2-4117-4258-8C1B-317A6BDD4341}" type="presParOf" srcId="{49829764-D760-4AAB-95DB-4D1D2DCE70DB}" destId="{5820EEC4-B5D5-4FB8-8926-EF50AF65C006}" srcOrd="1" destOrd="0" presId="urn:microsoft.com/office/officeart/2009/3/layout/SnapshotPictureList"/>
    <dgm:cxn modelId="{2394E020-BEBD-4879-B814-67292C183040}" type="presParOf" srcId="{49829764-D760-4AAB-95DB-4D1D2DCE70DB}" destId="{88FA6438-FE53-478F-AC28-326905801C62}" srcOrd="2" destOrd="0" presId="urn:microsoft.com/office/officeart/2009/3/layout/SnapshotPictureList"/>
    <dgm:cxn modelId="{81E10B45-3871-417A-A412-1DEEF61FF21F}" type="presParOf" srcId="{49829764-D760-4AAB-95DB-4D1D2DCE70DB}" destId="{9FA56151-466B-4D37-8804-D00389381997}" srcOrd="3" destOrd="0" presId="urn:microsoft.com/office/officeart/2009/3/layout/SnapshotPictureList"/>
    <dgm:cxn modelId="{80C62313-9620-496F-A66F-198F0366AB63}" type="presParOf" srcId="{49829764-D760-4AAB-95DB-4D1D2DCE70DB}" destId="{F7FA550F-B4DD-4174-A606-45F311A20980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705BB-524C-456E-BFE7-743067DBA16C}">
      <dsp:nvSpPr>
        <dsp:cNvPr id="0" name=""/>
        <dsp:cNvSpPr/>
      </dsp:nvSpPr>
      <dsp:spPr>
        <a:xfrm flipH="1" flipV="1">
          <a:off x="6746755" y="3722164"/>
          <a:ext cx="45705" cy="4572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DA77FF-A3E4-4CC7-A38C-F085B836B27A}">
      <dsp:nvSpPr>
        <dsp:cNvPr id="0" name=""/>
        <dsp:cNvSpPr/>
      </dsp:nvSpPr>
      <dsp:spPr>
        <a:xfrm>
          <a:off x="7010" y="762007"/>
          <a:ext cx="6096000" cy="60960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23000" r="-23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09449A-4025-4B6D-B05B-6D957EEED3A8}">
      <dsp:nvSpPr>
        <dsp:cNvPr id="0" name=""/>
        <dsp:cNvSpPr/>
      </dsp:nvSpPr>
      <dsp:spPr>
        <a:xfrm>
          <a:off x="1098825" y="4446053"/>
          <a:ext cx="3901440" cy="2011680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>
              <a:solidFill>
                <a:schemeClr val="tx1"/>
              </a:solidFill>
            </a:rPr>
            <a:t>1949</a:t>
          </a:r>
          <a:r>
            <a:rPr lang="de-DE" sz="6500" kern="1200" dirty="0"/>
            <a:t> - 1960</a:t>
          </a:r>
        </a:p>
      </dsp:txBody>
      <dsp:txXfrm>
        <a:off x="1098825" y="4446053"/>
        <a:ext cx="3901440" cy="2011680"/>
      </dsp:txXfrm>
    </dsp:sp>
    <dsp:sp modelId="{C9DA663B-F897-4177-9980-F3B50DE828DD}">
      <dsp:nvSpPr>
        <dsp:cNvPr id="0" name=""/>
        <dsp:cNvSpPr/>
      </dsp:nvSpPr>
      <dsp:spPr>
        <a:xfrm>
          <a:off x="4195632" y="2136472"/>
          <a:ext cx="3048000" cy="3048000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t="-8000" b="-8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FC611-3C45-4412-9EF7-D8AD1B117E1A}">
      <dsp:nvSpPr>
        <dsp:cNvPr id="0" name=""/>
        <dsp:cNvSpPr/>
      </dsp:nvSpPr>
      <dsp:spPr>
        <a:xfrm>
          <a:off x="11219688" y="2221024"/>
          <a:ext cx="176784" cy="30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500" kern="1200" dirty="0"/>
        </a:p>
      </dsp:txBody>
      <dsp:txXfrm>
        <a:off x="11219688" y="2221024"/>
        <a:ext cx="176784" cy="304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2E61D-319A-48F2-8878-536AA62DF13E}">
      <dsp:nvSpPr>
        <dsp:cNvPr id="0" name=""/>
        <dsp:cNvSpPr/>
      </dsp:nvSpPr>
      <dsp:spPr>
        <a:xfrm>
          <a:off x="187606" y="1519918"/>
          <a:ext cx="4879358" cy="3472206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A550F-B4DD-4174-A606-45F311A20980}">
      <dsp:nvSpPr>
        <dsp:cNvPr id="0" name=""/>
        <dsp:cNvSpPr/>
      </dsp:nvSpPr>
      <dsp:spPr>
        <a:xfrm>
          <a:off x="0" y="1196134"/>
          <a:ext cx="4691751" cy="32844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3000" r="-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20EEC4-B5D5-4FB8-8926-EF50AF65C006}">
      <dsp:nvSpPr>
        <dsp:cNvPr id="0" name=""/>
        <dsp:cNvSpPr/>
      </dsp:nvSpPr>
      <dsp:spPr>
        <a:xfrm>
          <a:off x="378367" y="4389445"/>
          <a:ext cx="4500991" cy="412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040" tIns="72390" rIns="19304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900" kern="1200"/>
        </a:p>
      </dsp:txBody>
      <dsp:txXfrm>
        <a:off x="378367" y="4389445"/>
        <a:ext cx="4500991" cy="412154"/>
      </dsp:txXfrm>
    </dsp:sp>
    <dsp:sp modelId="{88FA6438-FE53-478F-AC28-326905801C62}">
      <dsp:nvSpPr>
        <dsp:cNvPr id="0" name=""/>
        <dsp:cNvSpPr/>
      </dsp:nvSpPr>
      <dsp:spPr>
        <a:xfrm>
          <a:off x="5265608" y="1519918"/>
          <a:ext cx="2230789" cy="3472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61137-B2F4-44A2-AEA9-B8D72975A05F}" type="datetime1">
              <a:rPr lang="de-DE" smtClean="0"/>
              <a:t>06.03.24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E3065-8A24-47C9-A843-0DFEC08A77C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38765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46253B-BE88-45C5-9ABC-A8414C168BD1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E6DE88F-1F85-4A27-9D34-D74A50E7B0DA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4568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de-DE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58FE69-3F99-4550-AA00-A7FF61BF76EA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AEB60-0CF2-4FDF-8809-8AC51494D5F5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rtlCol="0" anchor="ctr">
            <a:normAutofit/>
          </a:bodyPr>
          <a:lstStyle>
            <a:lvl1pPr>
              <a:defRPr sz="40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8AF836-13A8-46EF-A2AE-6F658367FD73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1DFE2F-C573-4D62-882A-E8846EF03C0C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de-DE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de-DE" sz="8000" noProof="0" dirty="0">
                <a:solidFill>
                  <a:schemeClr val="tx1"/>
                </a:solidFill>
                <a:effectLst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ten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8E20CA-0CA2-4574-B1D6-69C8C65EED42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9B9F8F-6639-463B-9FB3-42044123F51F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Bild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Bild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el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0" name="Bildplatzhalt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1" name="Textplatzhalt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3" name="Bildplatzhalt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4" name="Textplatzhalt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6" name="Bildplatzhalt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7" name="Textplatzhalt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9E6A23-504C-403E-B76B-B05505FCD76B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68F14C-D4F1-40B6-B1AD-A03EDAA6725D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C8E1CE-31A4-4DC1-9A14-A1FDAD407674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rtlCol="0" anchor="t">
            <a:normAutofit/>
          </a:bodyPr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rtlCol="0" anchor="t">
            <a:normAutofit/>
          </a:bodyPr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E3744A-5A44-4BFF-92AA-16DA5E94BB83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Bild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EDD9AE-23AE-4EB7-B3DB-242A1D8478FB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42FB20-1F3E-43B9-A22C-6B636C25391A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7D78AD-A707-44D8-98C7-2E5BF17C114E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 rtlCol="0">
            <a:normAutofit/>
          </a:bodyPr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CDB1FF-C55B-4D31-A515-83B796043DD6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B3AE0C-9D3B-493D-AE1C-E837EBD1A420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68BEABDA-98C7-4D1F-B6BB-CA7E2F630F9B}" type="datetime1">
              <a:rPr lang="de-DE" noProof="0" smtClean="0"/>
              <a:t>06.03.24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1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diagramData" Target="../diagrams/data1.xml"/><Relationship Id="rId5" Type="http://schemas.openxmlformats.org/officeDocument/2006/relationships/image" Target="../media/image6.jpeg"/><Relationship Id="rId10" Type="http://schemas.microsoft.com/office/2007/relationships/diagramDrawing" Target="../diagrams/drawing1.xml"/><Relationship Id="rId4" Type="http://schemas.openxmlformats.org/officeDocument/2006/relationships/image" Target="../media/image1.jpeg"/><Relationship Id="rId9" Type="http://schemas.openxmlformats.org/officeDocument/2006/relationships/diagramColors" Target="../diagrams/colors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de/foto/arzt-bandage-behandlung-blut-263329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lm-rezensionen.de/der-grosse-diktator-13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-sa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Montagsdemonstrationen_1989/1990_in_der_DDR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1954%E2%80%9355_DDR-Oberliga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-sa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tory.de/bereitstellung/dokument/fe07cd36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1569813@N03/5972214174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niebes.com/ruhrgebietsromantik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12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11" Type="http://schemas.openxmlformats.org/officeDocument/2006/relationships/diagramColors" Target="../diagrams/colors2.xml"/><Relationship Id="rId5" Type="http://schemas.openxmlformats.org/officeDocument/2006/relationships/image" Target="../media/image9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.jpeg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texnos.gr/30-%CF%87%CF%81%CF%8C%CE%BD%CE%B9%CE%B1-%CE%BC%CE%B5%CF%84%CE%AC-%CF%84%CE%B7%CE%BD-%CF%80%CF%84%CF%8E%CF%83%CE%B7-%CF%84%CE%BF%CF%85-%CF%84%CE%B5%CE%AF%CF%87%CE%BF%CF%85%CF%82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redirect?event=video_description&amp;redir_token=QUFFLUhqbTZ6c1lTcF9Kc0gxc2tnS1Z6anA0TE5adHJUUXxBQ3Jtc0ttbE5fTVp5Y3J1VHlnT3FSSTZRTFlGTE5YNHpaRXBrWnk4WkdPWW5yRFZrdjlmUGlZODFHN3dqckFWVnJGLVhGa21tbWZ5MC1sUWllemlVeUkzd1hGWFRIZENhSHhlOXdCcHpTbjZOV3Z5b3d1T2g1MA&amp;q=http%3A%2F%2Fwww.zeitzeugen-portal.de%2F&amp;v=AV1MzQQvU-w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hansmichaeltappen/49500771497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iterdenken.de/de/2014/02/21/zeitgeschichte-19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ategory:Friedel_Malter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iwithek.kidsweb.at/index.php/Der_1._Weltkrieg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103" name="Freihand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p14="http://schemas.microsoft.com/office/powerpoint/2010/main"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962" y="1673524"/>
            <a:ext cx="3485073" cy="2420504"/>
          </a:xfrm>
        </p:spPr>
        <p:txBody>
          <a:bodyPr rtlCol="0">
            <a:normAutofit/>
          </a:bodyPr>
          <a:lstStyle/>
          <a:p>
            <a:pPr algn="l"/>
            <a:r>
              <a:rPr lang="de-DE" sz="4000" dirty="0"/>
              <a:t>Anfang 49 bis Ende der 60er </a:t>
            </a:r>
            <a:br>
              <a:rPr lang="de-DE" sz="4000" dirty="0"/>
            </a:br>
            <a:r>
              <a:rPr lang="de-DE" sz="4000" dirty="0"/>
              <a:t>Ost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965" y="4157933"/>
            <a:ext cx="3485072" cy="1026544"/>
          </a:xfrm>
        </p:spPr>
        <p:txBody>
          <a:bodyPr rtlCol="0">
            <a:normAutofit/>
          </a:bodyPr>
          <a:lstStyle/>
          <a:p>
            <a:pPr algn="l" rtl="0"/>
            <a:r>
              <a:rPr lang="de-DE" dirty="0"/>
              <a:t>Daniela            </a:t>
            </a:r>
            <a:r>
              <a:rPr lang="de-DE" dirty="0" err="1"/>
              <a:t>Asra</a:t>
            </a:r>
            <a:r>
              <a:rPr lang="de-DE" dirty="0"/>
              <a:t>  </a:t>
            </a:r>
          </a:p>
          <a:p>
            <a:pPr algn="l" rtl="0"/>
            <a:r>
              <a:rPr lang="de-DE" dirty="0"/>
              <a:t>Asma                Hayat</a:t>
            </a:r>
            <a:endParaRPr lang="de-DE" sz="2300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5CB10472-A428-2A38-28DE-DBD93DC32A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9074297"/>
              </p:ext>
            </p:extLst>
          </p:nvPr>
        </p:nvGraphicFramePr>
        <p:xfrm>
          <a:off x="0" y="0"/>
          <a:ext cx="12192000" cy="7490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draußen, Schwarzweiß, Kleidung, Person enthält.&#10;&#10;Automatisch generierte Beschreibung">
            <a:extLst>
              <a:ext uri="{FF2B5EF4-FFF2-40B4-BE49-F238E27FC236}">
                <a16:creationId xmlns:a16="http://schemas.microsoft.com/office/drawing/2014/main" id="{9E745B5E-6387-B701-2562-E739AF9891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771" r="27771"/>
          <a:stretch>
            <a:fillRect/>
          </a:stretch>
        </p:blipFill>
        <p:spPr>
          <a:xfrm>
            <a:off x="7315201" y="653143"/>
            <a:ext cx="3545632" cy="5162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AE36AF9-FBFC-433B-A503-A7530BCDF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DDR hat keine Länder und daher kein </a:t>
            </a:r>
            <a:r>
              <a:rPr lang="de-DE" dirty="0" err="1"/>
              <a:t>Förderalismus</a:t>
            </a:r>
            <a:endParaRPr lang="de-DE" dirty="0"/>
          </a:p>
          <a:p>
            <a:r>
              <a:rPr lang="de-DE" dirty="0"/>
              <a:t>Die macht war nicht zwischen Staat und Ländern aufgeteilt</a:t>
            </a:r>
          </a:p>
          <a:p>
            <a:r>
              <a:rPr lang="de-DE" dirty="0"/>
              <a:t>DDR war ein Einheitsstaat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75CC3F5-2AF8-AC2E-23B8-D881315B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Keine Länder und daher auch kein </a:t>
            </a:r>
            <a:r>
              <a:rPr lang="de-DE" dirty="0" err="1"/>
              <a:t>Förderalismuss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3173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C91EBC-E81A-794A-5DC2-3F09083AE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A64BF7-BEEA-2383-C3D3-F9EE07A1A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Planmäßige Aufbau des Sozialismus</a:t>
            </a:r>
          </a:p>
          <a:p>
            <a:r>
              <a:rPr lang="de-DE" dirty="0"/>
              <a:t>Politische wirtschaftliche und kulturelle Gleichgestaltung</a:t>
            </a:r>
          </a:p>
          <a:p>
            <a:r>
              <a:rPr lang="de-DE" dirty="0"/>
              <a:t>Die Sicherung der strikten Zweistaatlichkeit</a:t>
            </a:r>
          </a:p>
          <a:p>
            <a:r>
              <a:rPr lang="de-DE" dirty="0"/>
              <a:t>DDR baute eigene Armee eigene Währung eigene Staatsbürgerschaft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E4D9DEA-ED08-D661-92C5-C5566A27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9583144" cy="1821918"/>
          </a:xfrm>
        </p:spPr>
        <p:txBody>
          <a:bodyPr>
            <a:normAutofit/>
          </a:bodyPr>
          <a:lstStyle/>
          <a:p>
            <a:r>
              <a:rPr lang="de-DE" sz="4800" dirty="0"/>
              <a:t>  Zwei Große Ziele</a:t>
            </a:r>
          </a:p>
        </p:txBody>
      </p:sp>
      <p:pic>
        <p:nvPicPr>
          <p:cNvPr id="5" name="Grafik 4" descr="Ein Bild, das Kleidung, draußen, Person, Mann enthält.&#10;&#10;Automatisch generierte Beschreibung">
            <a:extLst>
              <a:ext uri="{FF2B5EF4-FFF2-40B4-BE49-F238E27FC236}">
                <a16:creationId xmlns:a16="http://schemas.microsoft.com/office/drawing/2014/main" id="{5C3F3103-8570-4A54-87BF-8CDA14A0E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39746" y="2547257"/>
            <a:ext cx="5299788" cy="397484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B507D89-E843-7F36-59EA-B6CE4980CD07}"/>
              </a:ext>
            </a:extLst>
          </p:cNvPr>
          <p:cNvSpPr txBox="1"/>
          <p:nvPr/>
        </p:nvSpPr>
        <p:spPr>
          <a:xfrm>
            <a:off x="5439746" y="8014996"/>
            <a:ext cx="5299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s://www.film-rezensionen.de/der-grosse-diktator-13/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-nc-sa/3.0/"/>
              </a:rPr>
              <a:t>CC BY-SA-NC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2785234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51E67-300A-DC91-6163-332271858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Versorgungslage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BA37B8-361C-1B5A-5D21-355D608B63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Die DDR litt unter den Folgen des 2.Weltkriegs und der Sowjetischen </a:t>
            </a:r>
            <a:r>
              <a:rPr lang="de-DE" dirty="0" err="1"/>
              <a:t>Reperationsförderungen</a:t>
            </a:r>
            <a:r>
              <a:rPr lang="de-DE" dirty="0"/>
              <a:t>.</a:t>
            </a:r>
          </a:p>
          <a:p>
            <a:r>
              <a:rPr lang="de-DE" dirty="0"/>
              <a:t>Die DDR führte eine zentralistische Planwirtschaft ein.</a:t>
            </a:r>
          </a:p>
          <a:p>
            <a:r>
              <a:rPr lang="de-DE" dirty="0"/>
              <a:t>Lebensmittel waren knapp, teuer und von schlechter Qualität.</a:t>
            </a:r>
          </a:p>
          <a:p>
            <a:endParaRPr lang="de-DE" dirty="0"/>
          </a:p>
        </p:txBody>
      </p:sp>
      <p:pic>
        <p:nvPicPr>
          <p:cNvPr id="6" name="Inhaltsplatzhalter 5" descr="Ein Bild, das draußen, Menschenmenge, Menschen, Straße enthält.&#10;&#10;Automatisch generierte Beschreibung">
            <a:extLst>
              <a:ext uri="{FF2B5EF4-FFF2-40B4-BE49-F238E27FC236}">
                <a16:creationId xmlns:a16="http://schemas.microsoft.com/office/drawing/2014/main" id="{51784304-3A8D-5182-232E-084F35E2CA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10325" y="2229044"/>
            <a:ext cx="4857750" cy="3317487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929DA80-9753-769F-7F7C-5BF17E70CD0E}"/>
              </a:ext>
            </a:extLst>
          </p:cNvPr>
          <p:cNvSpPr txBox="1"/>
          <p:nvPr/>
        </p:nvSpPr>
        <p:spPr>
          <a:xfrm>
            <a:off x="6410325" y="5546531"/>
            <a:ext cx="4857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s://de.wikipedia.org/wiki/Montagsdemonstrationen_1989/1990_in_der_DDR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-sa/3.0/"/>
              </a:rPr>
              <a:t>CC BY-SA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515515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42BAC-B32E-44F9-D6A2-59B3FB67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Rationierung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B3DCCE-CF2D-05B1-A445-5D8120160D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Menschen mussten lange Schlangen stehen vor der Geschäften oder auf dem Schwarzmarkt einkaufen.</a:t>
            </a:r>
          </a:p>
          <a:p>
            <a:r>
              <a:rPr lang="de-DE" dirty="0"/>
              <a:t>Radios/Fernseher/Kühlschränke oder Autos waren schwer zu erhalten </a:t>
            </a:r>
          </a:p>
          <a:p>
            <a:endParaRPr lang="de-DE" dirty="0"/>
          </a:p>
        </p:txBody>
      </p:sp>
      <p:pic>
        <p:nvPicPr>
          <p:cNvPr id="8" name="Inhaltsplatzhalter 7" descr="Ein Bild, das Mann, Menschliches Gesicht, Person, Kleidung enthält.&#10;&#10;Automatisch generierte Beschreibung">
            <a:extLst>
              <a:ext uri="{FF2B5EF4-FFF2-40B4-BE49-F238E27FC236}">
                <a16:creationId xmlns:a16="http://schemas.microsoft.com/office/drawing/2014/main" id="{E4271E67-1E70-33C8-4836-06BF121421B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81224" y="2547647"/>
            <a:ext cx="4761523" cy="3043238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428B200-688F-5C85-38C8-47EC0D68B8FD}"/>
              </a:ext>
            </a:extLst>
          </p:cNvPr>
          <p:cNvSpPr txBox="1"/>
          <p:nvPr/>
        </p:nvSpPr>
        <p:spPr>
          <a:xfrm>
            <a:off x="6381224" y="5590885"/>
            <a:ext cx="47615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s://en.wikipedia.org/wiki/1954%E2%80%9355_DDR-Oberliga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-sa/3.0/"/>
              </a:rPr>
              <a:t>CC BY-SA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330498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0644F6-7A4D-C10F-5A41-BB7E0716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DDR Regierung Planwirtschaft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FFB147-A357-38D5-D20B-851FA68C1D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Basierte auf kommunistischen Ideologie</a:t>
            </a:r>
          </a:p>
          <a:p>
            <a:r>
              <a:rPr lang="de-DE" dirty="0"/>
              <a:t>War unflexibel und führte zu einer ineffizienten Allokation von Ressourcen</a:t>
            </a:r>
          </a:p>
          <a:p>
            <a:endParaRPr lang="de-DE" dirty="0"/>
          </a:p>
        </p:txBody>
      </p:sp>
      <p:pic>
        <p:nvPicPr>
          <p:cNvPr id="6" name="Inhaltsplatzhalter 5" descr="Ein Bild, das Rad, Reifen, Mann, Kleidung enthält.&#10;&#10;Automatisch generierte Beschreibung">
            <a:extLst>
              <a:ext uri="{FF2B5EF4-FFF2-40B4-BE49-F238E27FC236}">
                <a16:creationId xmlns:a16="http://schemas.microsoft.com/office/drawing/2014/main" id="{0C187F16-A654-2ED1-E6C9-B3D06C8947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48397" y="2076450"/>
            <a:ext cx="4781606" cy="3622675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B1A191-C044-1DCB-6372-E02BC4A27C69}"/>
              </a:ext>
            </a:extLst>
          </p:cNvPr>
          <p:cNvSpPr txBox="1"/>
          <p:nvPr/>
        </p:nvSpPr>
        <p:spPr>
          <a:xfrm>
            <a:off x="6448397" y="5699125"/>
            <a:ext cx="47816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s://www.tutory.de/bereitstellung/dokument/fe07cd36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-sa/3.0/"/>
              </a:rPr>
              <a:t>CC BY-SA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203153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4B411B-93D4-D1C7-59C0-837EB62D7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Versorgungslage der DDR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657EEED-8F7C-83EA-830A-6A03B77AFD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Die Versorgungslage war schwierig </a:t>
            </a:r>
          </a:p>
          <a:p>
            <a:r>
              <a:rPr lang="de-DE" dirty="0"/>
              <a:t>Sowjetische Besatzungsmacht große Teile der Industrie und der Landwirtschaftlichen Produktion </a:t>
            </a:r>
          </a:p>
          <a:p>
            <a:r>
              <a:rPr lang="de-DE" dirty="0"/>
              <a:t>Spannung zwischen den </a:t>
            </a:r>
            <a:r>
              <a:rPr lang="de-DE" dirty="0" err="1"/>
              <a:t>Westaliierten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der Sowjetunion</a:t>
            </a:r>
          </a:p>
          <a:p>
            <a:endParaRPr lang="de-DE" dirty="0"/>
          </a:p>
        </p:txBody>
      </p:sp>
      <p:pic>
        <p:nvPicPr>
          <p:cNvPr id="8" name="Inhaltsplatzhalter 7" descr="Ein Bild, das Gebäude, Kleidung, draußen, Schuhwerk enthält.&#10;&#10;Automatisch generierte Beschreibung">
            <a:extLst>
              <a:ext uri="{FF2B5EF4-FFF2-40B4-BE49-F238E27FC236}">
                <a16:creationId xmlns:a16="http://schemas.microsoft.com/office/drawing/2014/main" id="{DA767DB1-929E-5692-710A-0F3CB4E0E12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62700" y="2732140"/>
            <a:ext cx="4779963" cy="2982808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C4D2323-A607-86BF-475C-D45B3F430EC5}"/>
              </a:ext>
            </a:extLst>
          </p:cNvPr>
          <p:cNvSpPr txBox="1"/>
          <p:nvPr/>
        </p:nvSpPr>
        <p:spPr>
          <a:xfrm>
            <a:off x="6362700" y="5714948"/>
            <a:ext cx="47799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s://www.flickr.com/photos/41569813@N03/5972214174/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/3.0/"/>
              </a:rPr>
              <a:t>CC BY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2641566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ACD66-9839-1BE1-5213-3844F9399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60er Besserung der Lage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44C9CE-F10A-404E-B766-94C82358DC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DDR verfolge neue Wirtschaftspolitik die mehr Flexibilität, Dezentralisierung und Außenhandel mit dem Westen erlaubte </a:t>
            </a:r>
          </a:p>
          <a:p>
            <a:endParaRPr lang="de-DE" sz="2000" dirty="0"/>
          </a:p>
          <a:p>
            <a:endParaRPr lang="de-DE" sz="2000" dirty="0"/>
          </a:p>
        </p:txBody>
      </p:sp>
      <p:pic>
        <p:nvPicPr>
          <p:cNvPr id="6" name="Inhaltsplatzhalter 5" descr="Ein Bild, das draußen, Schwarzweiß, Gebäude, Himmel enthält.&#10;&#10;Automatisch generierte Beschreibung">
            <a:extLst>
              <a:ext uri="{FF2B5EF4-FFF2-40B4-BE49-F238E27FC236}">
                <a16:creationId xmlns:a16="http://schemas.microsoft.com/office/drawing/2014/main" id="{67ED7AB7-560F-CB48-7710-0C453DBCA2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10325" y="2212975"/>
            <a:ext cx="4857750" cy="3238500"/>
          </a:xfrm>
        </p:spPr>
      </p:pic>
    </p:spTree>
    <p:extLst>
      <p:ext uri="{BB962C8B-B14F-4D97-AF65-F5344CB8AC3E}">
        <p14:creationId xmlns:p14="http://schemas.microsoft.com/office/powerpoint/2010/main" val="2844546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hteck 54">
            <a:extLst>
              <a:ext uri="{FF2B5EF4-FFF2-40B4-BE49-F238E27FC236}">
                <a16:creationId xmlns:a16="http://schemas.microsoft.com/office/drawing/2014/main" id="{0EF2A0DA-AE81-4A45-972E-646AC287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7026" y="1"/>
            <a:ext cx="593497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493" y="609600"/>
            <a:ext cx="4538124" cy="970450"/>
          </a:xfrm>
        </p:spPr>
        <p:txBody>
          <a:bodyPr rtlCol="0" anchor="b">
            <a:normAutofit/>
          </a:bodyPr>
          <a:lstStyle/>
          <a:p>
            <a:pPr algn="l"/>
            <a:r>
              <a:rPr lang="de-DE" sz="4000" dirty="0"/>
              <a:t>Themenbereiche</a:t>
            </a:r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F260476B-CCA6-412B-A9C5-399C34AE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493" y="1732449"/>
            <a:ext cx="4403596" cy="4058751"/>
          </a:xfrm>
        </p:spPr>
        <p:txBody>
          <a:bodyPr rtlCol="0" anchor="t">
            <a:normAutofit/>
          </a:bodyPr>
          <a:lstStyle/>
          <a:p>
            <a:pPr lvl="0" rtl="0">
              <a:buFont typeface="Arial" panose="020B0604020202020204" pitchFamily="34" charset="0"/>
              <a:buChar char="•"/>
            </a:pPr>
            <a:r>
              <a:rPr lang="de-DE" sz="2400" dirty="0"/>
              <a:t>Frauenbild</a:t>
            </a:r>
          </a:p>
          <a:p>
            <a:pPr lvl="0" rtl="0">
              <a:buFont typeface="Arial" panose="020B0604020202020204" pitchFamily="34" charset="0"/>
              <a:buChar char="•"/>
            </a:pPr>
            <a:r>
              <a:rPr lang="de-DE" sz="2400" dirty="0"/>
              <a:t>Familie</a:t>
            </a:r>
          </a:p>
          <a:p>
            <a:pPr lvl="0" rtl="0">
              <a:buFont typeface="Arial" panose="020B0604020202020204" pitchFamily="34" charset="0"/>
              <a:buChar char="•"/>
            </a:pPr>
            <a:r>
              <a:rPr lang="de-DE" sz="2400" dirty="0"/>
              <a:t>Politische –</a:t>
            </a:r>
          </a:p>
          <a:p>
            <a:pPr lvl="0" rtl="0">
              <a:buFont typeface="Arial" panose="020B0604020202020204" pitchFamily="34" charset="0"/>
              <a:buChar char="•"/>
            </a:pPr>
            <a:r>
              <a:rPr lang="de-DE" sz="2400" dirty="0"/>
              <a:t> ( Rahmenbedingungen ) </a:t>
            </a:r>
          </a:p>
          <a:p>
            <a:pPr lvl="0" rtl="0">
              <a:buFont typeface="Arial" panose="020B0604020202020204" pitchFamily="34" charset="0"/>
              <a:buChar char="•"/>
            </a:pPr>
            <a:r>
              <a:rPr lang="de-DE" sz="2400" dirty="0"/>
              <a:t>Versorgung</a:t>
            </a:r>
          </a:p>
          <a:p>
            <a:pPr algn="r" rtl="0"/>
            <a:endParaRPr lang="de-DE" sz="2400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33307478-641B-BD27-7736-8980E1AC36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4180178"/>
              </p:ext>
            </p:extLst>
          </p:nvPr>
        </p:nvGraphicFramePr>
        <p:xfrm>
          <a:off x="887911" y="303178"/>
          <a:ext cx="7882647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20235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build="p"/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19CC9A-A42E-7492-5983-D4931BD63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Frauenbild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1ED525-3200-AF6F-5DE9-BA1C2F4018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Angefangen zu Arbeiten </a:t>
            </a:r>
          </a:p>
          <a:p>
            <a:r>
              <a:rPr lang="de-DE" dirty="0"/>
              <a:t>Kinder </a:t>
            </a:r>
          </a:p>
          <a:p>
            <a:r>
              <a:rPr lang="de-DE" dirty="0"/>
              <a:t>Putzen, Waschen, Kochen </a:t>
            </a:r>
          </a:p>
          <a:p>
            <a:r>
              <a:rPr lang="de-DE" dirty="0"/>
              <a:t>Die Frauen haben des Arbeit von Männer gemacht </a:t>
            </a:r>
          </a:p>
          <a:p>
            <a:endParaRPr lang="de-DE" dirty="0"/>
          </a:p>
        </p:txBody>
      </p:sp>
      <p:pic>
        <p:nvPicPr>
          <p:cNvPr id="9" name="Inhaltsplatzhalter 8" descr="Ein Bild, das Mann, Kleidung, Massenproduktion, Schwarzweiß enthält.&#10;&#10;Automatisch generierte Beschreibung">
            <a:extLst>
              <a:ext uri="{FF2B5EF4-FFF2-40B4-BE49-F238E27FC236}">
                <a16:creationId xmlns:a16="http://schemas.microsoft.com/office/drawing/2014/main" id="{2EAB167F-887E-CA55-2CD9-306D48E741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0325" y="2183468"/>
            <a:ext cx="4857750" cy="3408638"/>
          </a:xfrm>
        </p:spPr>
      </p:pic>
    </p:spTree>
    <p:extLst>
      <p:ext uri="{BB962C8B-B14F-4D97-AF65-F5344CB8AC3E}">
        <p14:creationId xmlns:p14="http://schemas.microsoft.com/office/powerpoint/2010/main" val="935227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3C898-2D81-B11D-4B84-DB47AF01E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Frauenbild in der 1953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5454A9-C7EA-64BD-1764-4A140930D3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Frauen in der DDR genossen in der Tat die gleichen Rechte wie Männer</a:t>
            </a:r>
          </a:p>
          <a:p>
            <a:r>
              <a:rPr lang="de-DE" dirty="0"/>
              <a:t>49 Prozent der Frauen in der DDR berufstätig oder in einer Ausbildung waren</a:t>
            </a:r>
          </a:p>
          <a:p>
            <a:r>
              <a:rPr lang="de-DE" dirty="0"/>
              <a:t>Wenn eine Frau Berufstätige  sein will, muss sie ihrem Mann um Erlaubnis fragen ( Ost u. West ) </a:t>
            </a:r>
          </a:p>
        </p:txBody>
      </p:sp>
      <p:pic>
        <p:nvPicPr>
          <p:cNvPr id="6" name="Inhaltsplatzhalter 5" descr="Ein Bild, das Kleidung, Person, Menschliches Gesicht, Schuhwerk enthält.&#10;&#10;Automatisch generierte Beschreibung">
            <a:extLst>
              <a:ext uri="{FF2B5EF4-FFF2-40B4-BE49-F238E27FC236}">
                <a16:creationId xmlns:a16="http://schemas.microsoft.com/office/drawing/2014/main" id="{817B77F9-B164-37D7-1C64-440806B93B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10325" y="2148359"/>
            <a:ext cx="4857750" cy="3478857"/>
          </a:xfrm>
        </p:spPr>
      </p:pic>
    </p:spTree>
    <p:extLst>
      <p:ext uri="{BB962C8B-B14F-4D97-AF65-F5344CB8AC3E}">
        <p14:creationId xmlns:p14="http://schemas.microsoft.com/office/powerpoint/2010/main" val="629608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89C84-79C7-8E1D-3ED6-9348DF3C1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Rolle der Frauen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071CBF-C136-CDE2-973D-FF882ECCF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u="none" strike="noStrike" dirty="0">
                <a:solidFill>
                  <a:srgbClr val="3EA6FF"/>
                </a:solidFill>
                <a:effectLst/>
                <a:latin typeface="Roboto" panose="02000000000000000000" pitchFamily="2" charset="0"/>
                <a:hlinkClick r:id="rId2"/>
              </a:rPr>
              <a:t>http://www.zeitzeugen-portal.de</a:t>
            </a:r>
            <a:r>
              <a:rPr lang="de-DE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  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7282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6F9068-9977-AD90-8DD2-1FDF68FD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/>
          <a:lstStyle/>
          <a:p>
            <a:r>
              <a:rPr lang="de-DE" dirty="0"/>
              <a:t>Familie ( Wandel, Lebensformen )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BD9C12-28C7-882A-CA53-8BDDA5AF3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Verheiratete Paare mit Kindern</a:t>
            </a:r>
          </a:p>
          <a:p>
            <a:r>
              <a:rPr lang="de-DE" dirty="0"/>
              <a:t>Alleinlebende und nichteheliche Lebensgemeinschaften </a:t>
            </a:r>
          </a:p>
          <a:p>
            <a:r>
              <a:rPr lang="de-DE" dirty="0"/>
              <a:t>Berufstätige Mütter </a:t>
            </a:r>
          </a:p>
          <a:p>
            <a:r>
              <a:rPr lang="de-DE" dirty="0"/>
              <a:t>Wandel der Geschlechterrollen</a:t>
            </a:r>
          </a:p>
          <a:p>
            <a:r>
              <a:rPr lang="de-DE" dirty="0"/>
              <a:t>Kohabitation vor der Ehe</a:t>
            </a:r>
          </a:p>
          <a:p>
            <a:r>
              <a:rPr lang="de-DE" dirty="0"/>
              <a:t>Pluralisierung der </a:t>
            </a:r>
            <a:r>
              <a:rPr lang="de-DE" dirty="0" err="1"/>
              <a:t>Famielienverläufe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5164B1-CCBE-FDBD-0ECF-53E6E73E8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6792" y="3517641"/>
            <a:ext cx="1810140" cy="1558212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6" name="Grafik 5" descr="Ein Bild, das Kleidung, Person, Menschliches Gesicht, Schuhwerk enthält.&#10;&#10;Automatisch generierte Beschreibung">
            <a:extLst>
              <a:ext uri="{FF2B5EF4-FFF2-40B4-BE49-F238E27FC236}">
                <a16:creationId xmlns:a16="http://schemas.microsoft.com/office/drawing/2014/main" id="{9C98F380-49CA-74D6-DB1D-6C13B762C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7206" y="2831971"/>
            <a:ext cx="3863478" cy="301625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E4B2B85-1294-B6C3-445A-427016D17712}"/>
              </a:ext>
            </a:extLst>
          </p:cNvPr>
          <p:cNvSpPr txBox="1"/>
          <p:nvPr/>
        </p:nvSpPr>
        <p:spPr>
          <a:xfrm>
            <a:off x="874681" y="8362952"/>
            <a:ext cx="38634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s://www.flickr.com/photos/hansmichaeltappen/49500771497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-nc-sa/3.0/"/>
              </a:rPr>
              <a:t>CC BY-SA-NC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2300403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67104-EE59-ABAA-F24A-8CF90828B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599"/>
            <a:ext cx="10353762" cy="1601755"/>
          </a:xfrm>
        </p:spPr>
        <p:txBody>
          <a:bodyPr>
            <a:normAutofit fontScale="90000"/>
          </a:bodyPr>
          <a:lstStyle/>
          <a:p>
            <a:r>
              <a:rPr lang="de-DE" dirty="0"/>
              <a:t>Politische Rahmenbedingungen </a:t>
            </a:r>
            <a:br>
              <a:rPr lang="de-DE" dirty="0"/>
            </a:br>
            <a:r>
              <a:rPr lang="de-DE" dirty="0"/>
              <a:t>Gründung der DDR ( was ist der Unterschied zur BRD ) </a:t>
            </a:r>
          </a:p>
        </p:txBody>
      </p:sp>
      <p:pic>
        <p:nvPicPr>
          <p:cNvPr id="6" name="Inhaltsplatzhalter 5" descr="Ein Bild, das Kleidung, Gebäude, Person, draußen enthält.&#10;&#10;Automatisch generierte Beschreibung">
            <a:extLst>
              <a:ext uri="{FF2B5EF4-FFF2-40B4-BE49-F238E27FC236}">
                <a16:creationId xmlns:a16="http://schemas.microsoft.com/office/drawing/2014/main" id="{616A410C-42E0-2356-40AB-5417D20251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4400" y="2613045"/>
            <a:ext cx="4856163" cy="2549485"/>
          </a:xfr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223057-92F4-FBF6-1917-E4D6867D5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1439" y="2431014"/>
            <a:ext cx="4856841" cy="4426986"/>
          </a:xfrm>
        </p:spPr>
        <p:txBody>
          <a:bodyPr>
            <a:normAutofit fontScale="92500"/>
          </a:bodyPr>
          <a:lstStyle/>
          <a:p>
            <a:r>
              <a:rPr lang="de-DE" dirty="0"/>
              <a:t>Zwei deutsche Staaten die nach dem 2.Weltkrieg entstanden sind aus der Teilung von Deutschland</a:t>
            </a:r>
          </a:p>
          <a:p>
            <a:r>
              <a:rPr lang="de-DE" dirty="0"/>
              <a:t>DDR </a:t>
            </a:r>
            <a:r>
              <a:rPr lang="de-DE" dirty="0" err="1"/>
              <a:t>wurd</a:t>
            </a:r>
            <a:r>
              <a:rPr lang="de-DE" dirty="0"/>
              <a:t> am 7.Oktober 1949 aus der sowjetischen Besatzungszone gegründet </a:t>
            </a:r>
          </a:p>
          <a:p>
            <a:r>
              <a:rPr lang="de-DE" dirty="0"/>
              <a:t>Orientierte sich am dem System der UDSSR</a:t>
            </a:r>
          </a:p>
          <a:p>
            <a:r>
              <a:rPr lang="de-DE" dirty="0"/>
              <a:t>Mitglied Warschauer Pakts </a:t>
            </a:r>
          </a:p>
          <a:p>
            <a:r>
              <a:rPr lang="de-DE" dirty="0"/>
              <a:t>DDR Legitimer deutscher Staat lehnte Wiedervereinigung ab</a:t>
            </a:r>
          </a:p>
          <a:p>
            <a:endParaRPr lang="de-DE" dirty="0"/>
          </a:p>
          <a:p>
            <a:pPr marL="3690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2EA757-7A9B-3FD6-11CA-4C20CC6C08A6}"/>
              </a:ext>
            </a:extLst>
          </p:cNvPr>
          <p:cNvSpPr txBox="1"/>
          <p:nvPr/>
        </p:nvSpPr>
        <p:spPr>
          <a:xfrm>
            <a:off x="914400" y="5162530"/>
            <a:ext cx="4856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s://www.weiterdenken.de/de/2014/02/21/zeitgeschichte-19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/3.0/"/>
              </a:rPr>
              <a:t>CC BY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2510638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1CD36-6683-33E1-336A-C441E7913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Einparteienherraschaft</a:t>
            </a:r>
            <a:r>
              <a:rPr lang="de-DE" dirty="0"/>
              <a:t> der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233ED3-B1EE-7E17-2B91-437839400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1949</a:t>
            </a:r>
          </a:p>
        </p:txBody>
      </p:sp>
      <p:pic>
        <p:nvPicPr>
          <p:cNvPr id="8" name="Inhaltsplatzhalter 7" descr="Ein Bild, das Text, Stuhl, Hörsaal, Konferenzsaal enthält.">
            <a:extLst>
              <a:ext uri="{FF2B5EF4-FFF2-40B4-BE49-F238E27FC236}">
                <a16:creationId xmlns:a16="http://schemas.microsoft.com/office/drawing/2014/main" id="{96F78C77-2661-92E2-D2DC-71C30446B3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3795" y="2822749"/>
            <a:ext cx="5039136" cy="3043533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09DCDC-17A9-1EF4-4677-1B522883B3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1960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43B369C-CC86-A44F-BF10-0C66B56DAAE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SED (Sozialistische Einheitspartei Deutschland) herrschende Partei in der DDR</a:t>
            </a:r>
          </a:p>
          <a:p>
            <a:r>
              <a:rPr lang="de-DE" dirty="0"/>
              <a:t>Zwangsvereinigung von SPD und KPD 1946</a:t>
            </a:r>
          </a:p>
          <a:p>
            <a:r>
              <a:rPr lang="de-DE" dirty="0"/>
              <a:t>Alleinige Führung der Arbeiterklasse </a:t>
            </a:r>
          </a:p>
          <a:p>
            <a:r>
              <a:rPr lang="de-DE" dirty="0"/>
              <a:t>Unterdrückte jede Form von Opposition oder Demokratie</a:t>
            </a:r>
          </a:p>
        </p:txBody>
      </p:sp>
    </p:spTree>
    <p:extLst>
      <p:ext uri="{BB962C8B-B14F-4D97-AF65-F5344CB8AC3E}">
        <p14:creationId xmlns:p14="http://schemas.microsoft.com/office/powerpoint/2010/main" val="1242216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BE508-4938-1E2D-9E9B-532E60DDA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Orientierung am sowjetischen Vorbild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21974E-07E3-00EB-5D28-61679303FC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Phase der Geschichte der DDR</a:t>
            </a:r>
          </a:p>
          <a:p>
            <a:r>
              <a:rPr lang="de-DE" dirty="0"/>
              <a:t>SED versuchte das politische wirtschaftliche und gesellschaftliche System der UdSSR nachzuahmen</a:t>
            </a:r>
          </a:p>
          <a:p>
            <a:r>
              <a:rPr lang="de-DE" dirty="0"/>
              <a:t>1950 zentralistische Planwirtschaft und Kollektivierung der Bevölkerung</a:t>
            </a:r>
          </a:p>
          <a:p>
            <a:r>
              <a:rPr lang="de-DE" dirty="0"/>
              <a:t>Unterdrückung der Bevölkerung</a:t>
            </a:r>
          </a:p>
          <a:p>
            <a:r>
              <a:rPr lang="de-DE" dirty="0"/>
              <a:t>Stieß auf Widerstand</a:t>
            </a:r>
          </a:p>
        </p:txBody>
      </p:sp>
      <p:pic>
        <p:nvPicPr>
          <p:cNvPr id="6" name="Inhaltsplatzhalter 5" descr="Ein Bild, das Himmel, draußen, Gruppe, Kleidung enthält.&#10;&#10;Automatisch generierte Beschreibung">
            <a:extLst>
              <a:ext uri="{FF2B5EF4-FFF2-40B4-BE49-F238E27FC236}">
                <a16:creationId xmlns:a16="http://schemas.microsoft.com/office/drawing/2014/main" id="{25F67DC4-C144-80ED-47D3-B2682A09D4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10325" y="2446655"/>
            <a:ext cx="4857750" cy="2882265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5F85943-6490-D51D-3CF9-E62890735D0F}"/>
              </a:ext>
            </a:extLst>
          </p:cNvPr>
          <p:cNvSpPr txBox="1"/>
          <p:nvPr/>
        </p:nvSpPr>
        <p:spPr>
          <a:xfrm>
            <a:off x="6410325" y="5328920"/>
            <a:ext cx="4857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s://kiwithek.kidsweb.at/index.php/Der_1._Weltkrieg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-sa/3.0/"/>
              </a:rPr>
              <a:t>CC BY-SA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180104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908_TF55705232.potx" id="{C2693DD5-6559-4F60-BB71-3DF0B32289E4}" vid="{FE5FC937-8F54-4BE4-8F9D-44E1A9D18C6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4C00F4-06E9-43E3-AD97-88A857CEFA82}">
  <ds:schemaRefs>
    <ds:schemaRef ds:uri="http://schemas.microsoft.com/office/2006/documentManagement/types"/>
    <ds:schemaRef ds:uri="16c05727-aa75-4e4a-9b5f-8a80a1165891"/>
    <ds:schemaRef ds:uri="http://purl.org/dc/terms/"/>
    <ds:schemaRef ds:uri="71af3243-3dd4-4a8d-8c0d-dd76da1f02a5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{A9ED7B06-FBE0-4BD1-8A49-FD2FD63DBA08}tf55705232_win32</Template>
  <TotalTime>0</TotalTime>
  <Words>528</Words>
  <Application>Microsoft Macintosh PowerPoint</Application>
  <PresentationFormat>Breitbild</PresentationFormat>
  <Paragraphs>85</Paragraphs>
  <Slides>16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Calibri</vt:lpstr>
      <vt:lpstr>Goudy Old Style</vt:lpstr>
      <vt:lpstr>Roboto</vt:lpstr>
      <vt:lpstr>Wingdings 2</vt:lpstr>
      <vt:lpstr>SlateVTI</vt:lpstr>
      <vt:lpstr>Anfang 49 bis Ende der 60er  Ost</vt:lpstr>
      <vt:lpstr>Themenbereiche</vt:lpstr>
      <vt:lpstr>Frauenbild</vt:lpstr>
      <vt:lpstr>Frauenbild in der 1953 </vt:lpstr>
      <vt:lpstr>Die Rolle der Frauen</vt:lpstr>
      <vt:lpstr>Familie ( Wandel, Lebensformen ) </vt:lpstr>
      <vt:lpstr>Politische Rahmenbedingungen  Gründung der DDR ( was ist der Unterschied zur BRD ) </vt:lpstr>
      <vt:lpstr>Einparteienherraschaft der </vt:lpstr>
      <vt:lpstr>Orientierung am sowjetischen Vorbild</vt:lpstr>
      <vt:lpstr>Keine Länder und daher auch kein Förderalismuss</vt:lpstr>
      <vt:lpstr>  Zwei Große Ziele</vt:lpstr>
      <vt:lpstr>Versorgungslage</vt:lpstr>
      <vt:lpstr>Rationierung</vt:lpstr>
      <vt:lpstr>DDR Regierung Planwirtschaft</vt:lpstr>
      <vt:lpstr>Versorgungslage der DDR</vt:lpstr>
      <vt:lpstr>60er Besserung der Lage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Anfang 49 bis Ende der 60er  Ost</dc:title>
  <dc:creator>Asma Alhasan</dc:creator>
  <cp:lastModifiedBy>Uwe Erkelenz</cp:lastModifiedBy>
  <cp:revision>36</cp:revision>
  <dcterms:created xsi:type="dcterms:W3CDTF">2024-02-23T14:36:15Z</dcterms:created>
  <dcterms:modified xsi:type="dcterms:W3CDTF">2024-03-06T09:13:03Z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