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6" r:id="rId18"/>
    <p:sldId id="277" r:id="rId19"/>
    <p:sldId id="278" r:id="rId20"/>
    <p:sldId id="279" r:id="rId21"/>
    <p:sldId id="280"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94660"/>
  </p:normalViewPr>
  <p:slideViewPr>
    <p:cSldViewPr snapToGrid="0">
      <p:cViewPr>
        <p:scale>
          <a:sx n="125" d="100"/>
          <a:sy n="125" d="100"/>
        </p:scale>
        <p:origin x="-83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0EC19E-6EC1-B267-6C95-5115266AC3D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26CD7B0-D4C3-F447-9357-3CF88587B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BECBC0B-7451-374F-6F80-E2C0307331CB}"/>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5" name="Нижний колонтитул 4">
            <a:extLst>
              <a:ext uri="{FF2B5EF4-FFF2-40B4-BE49-F238E27FC236}">
                <a16:creationId xmlns:a16="http://schemas.microsoft.com/office/drawing/2014/main" id="{07B1E338-9DFC-8EE6-7BB5-6CB2CD3233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049BD97-58D2-BC5B-D54C-5C6C367B246D}"/>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661504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B7966D-E42A-B7A7-3B9C-846DA6B7F51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66A2EC1-422E-A738-686D-AE1E1E0E6BF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7168A8-6E42-81A3-21D5-6268931F99D3}"/>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5" name="Нижний колонтитул 4">
            <a:extLst>
              <a:ext uri="{FF2B5EF4-FFF2-40B4-BE49-F238E27FC236}">
                <a16:creationId xmlns:a16="http://schemas.microsoft.com/office/drawing/2014/main" id="{2F5C579F-3A91-4619-A90B-D602BF3A0DF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C7C8FB3-CDD0-E85C-E8BB-D76937DA969B}"/>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75545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E469410-E535-F7D9-9557-7DA2468DC43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A9959A7-365B-E825-F6DF-5DCE5259E51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611928F-3BA6-7454-12B0-FB5C06791153}"/>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5" name="Нижний колонтитул 4">
            <a:extLst>
              <a:ext uri="{FF2B5EF4-FFF2-40B4-BE49-F238E27FC236}">
                <a16:creationId xmlns:a16="http://schemas.microsoft.com/office/drawing/2014/main" id="{57232C80-4E47-3D94-6E8A-079E0EAA20D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5E5EB9-C7FC-25CF-ED6B-B0EA1F64C32E}"/>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226683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11E7A9-722C-09DF-FF6A-FA41E786B6B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A2A0663-F3D0-5D06-CFDF-D4AEA84AFAE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8F518F1-9906-75AB-09EE-AB4B0981BDCF}"/>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5" name="Нижний колонтитул 4">
            <a:extLst>
              <a:ext uri="{FF2B5EF4-FFF2-40B4-BE49-F238E27FC236}">
                <a16:creationId xmlns:a16="http://schemas.microsoft.com/office/drawing/2014/main" id="{FB7959F2-1CFB-7314-E33D-E8312329523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94373EA-2602-6FFB-C380-AE6FCA90C061}"/>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106519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BCFAD-56DB-FD21-203F-8187E119061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E3A92EC-7BC2-FB9D-FFF3-6F3DF6C44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D11DE15-CD78-065E-BC18-9E5E6F210841}"/>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5" name="Нижний колонтитул 4">
            <a:extLst>
              <a:ext uri="{FF2B5EF4-FFF2-40B4-BE49-F238E27FC236}">
                <a16:creationId xmlns:a16="http://schemas.microsoft.com/office/drawing/2014/main" id="{C06C5868-693F-3F06-7058-5DDE0CA96CF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304349-DA43-C76D-2D8D-A0D5E35AB5D6}"/>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80352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B20993-1283-FB3D-EBFE-D6C1753A934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504BA34-C729-FDF8-C69E-E4E82553A0D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8994C20-BE50-A283-6195-CD595837AF6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CE64CF8-6CEF-2B92-8B36-3216FCD2C95D}"/>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6" name="Нижний колонтитул 5">
            <a:extLst>
              <a:ext uri="{FF2B5EF4-FFF2-40B4-BE49-F238E27FC236}">
                <a16:creationId xmlns:a16="http://schemas.microsoft.com/office/drawing/2014/main" id="{7953397A-8326-840F-1D40-92DFE779A95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4A9312D-7583-0EFC-0FEA-BB51B2C9C6F1}"/>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12544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130A92-7976-EC51-E2EB-15CB5E1413B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10BD959-A5DC-2A97-E241-C4E7F40F11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5E57EFD-7020-EB68-CAA2-686CF5C6A68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92DA551-9659-25B1-A7BB-03AB87F4B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3ACD166-F2BC-DB8C-1285-A6969BA2A47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A5CD88A-B219-9253-6CA4-E26FC979B62E}"/>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8" name="Нижний колонтитул 7">
            <a:extLst>
              <a:ext uri="{FF2B5EF4-FFF2-40B4-BE49-F238E27FC236}">
                <a16:creationId xmlns:a16="http://schemas.microsoft.com/office/drawing/2014/main" id="{AF6BCBCD-AAC5-B130-6071-EBC3CD7F627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81E5218-717A-4A54-0FB8-95998AED4E87}"/>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206920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E1A2B0-F34C-4DA1-110E-B25A0D01EF5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69B3426-48A7-DB9A-78EB-DD19B4A9DDEA}"/>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4" name="Нижний колонтитул 3">
            <a:extLst>
              <a:ext uri="{FF2B5EF4-FFF2-40B4-BE49-F238E27FC236}">
                <a16:creationId xmlns:a16="http://schemas.microsoft.com/office/drawing/2014/main" id="{E444228D-8356-FD78-32F0-8BDDE75611E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9441084-F500-EB71-E433-3324E4CC9D85}"/>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403570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5F0EE8A-2501-009A-5F58-05DB3084EB9E}"/>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3" name="Нижний колонтитул 2">
            <a:extLst>
              <a:ext uri="{FF2B5EF4-FFF2-40B4-BE49-F238E27FC236}">
                <a16:creationId xmlns:a16="http://schemas.microsoft.com/office/drawing/2014/main" id="{920D596C-749D-1118-440C-5B066D379BB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12409BB-160C-DCB5-86A4-D654C014E032}"/>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269640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74FB1D-B511-FE6D-95B0-26D4FA7BCF1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5D82689-001D-C0AD-5297-045BCA8B49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CB1CF19-2895-A9CC-9607-6463177BB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2D08A51-5B11-DEC4-F85A-765C7E72A68C}"/>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6" name="Нижний колонтитул 5">
            <a:extLst>
              <a:ext uri="{FF2B5EF4-FFF2-40B4-BE49-F238E27FC236}">
                <a16:creationId xmlns:a16="http://schemas.microsoft.com/office/drawing/2014/main" id="{2E40BEE1-EABF-5A5A-1284-F4583BD2EE8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E7F6791-77D4-843B-3D5A-E32DB599B16F}"/>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3302611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2E825A-11D9-0D30-4B7D-5F22A4F8324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FC5E7F0-C262-E381-E9C3-F3B9EA8F6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1EE8C6D-F450-E306-3F03-953254FE0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F152654-FEBC-8D90-A0C9-973A69BA698C}"/>
              </a:ext>
            </a:extLst>
          </p:cNvPr>
          <p:cNvSpPr>
            <a:spLocks noGrp="1"/>
          </p:cNvSpPr>
          <p:nvPr>
            <p:ph type="dt" sz="half" idx="10"/>
          </p:nvPr>
        </p:nvSpPr>
        <p:spPr/>
        <p:txBody>
          <a:bodyPr/>
          <a:lstStyle/>
          <a:p>
            <a:fld id="{42DEA9EA-C9F7-40B8-8B82-33617D3D6A7B}" type="datetimeFigureOut">
              <a:rPr lang="ru-RU" smtClean="0"/>
              <a:t>04.02.2024</a:t>
            </a:fld>
            <a:endParaRPr lang="ru-RU"/>
          </a:p>
        </p:txBody>
      </p:sp>
      <p:sp>
        <p:nvSpPr>
          <p:cNvPr id="6" name="Нижний колонтитул 5">
            <a:extLst>
              <a:ext uri="{FF2B5EF4-FFF2-40B4-BE49-F238E27FC236}">
                <a16:creationId xmlns:a16="http://schemas.microsoft.com/office/drawing/2014/main" id="{0FCB4C92-43DD-20D0-E61E-07F132FBA79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30B1DDF-6190-7445-2FE6-2AAB846EADC4}"/>
              </a:ext>
            </a:extLst>
          </p:cNvPr>
          <p:cNvSpPr>
            <a:spLocks noGrp="1"/>
          </p:cNvSpPr>
          <p:nvPr>
            <p:ph type="sldNum" sz="quarter" idx="12"/>
          </p:nvPr>
        </p:nvSpPr>
        <p:spPr/>
        <p:txBody>
          <a:bodyPr/>
          <a:lstStyle/>
          <a:p>
            <a:fld id="{99F4372F-08AB-434A-80D6-BDCA9428E1B3}" type="slidenum">
              <a:rPr lang="ru-RU" smtClean="0"/>
              <a:t>‹#›</a:t>
            </a:fld>
            <a:endParaRPr lang="ru-RU"/>
          </a:p>
        </p:txBody>
      </p:sp>
    </p:spTree>
    <p:extLst>
      <p:ext uri="{BB962C8B-B14F-4D97-AF65-F5344CB8AC3E}">
        <p14:creationId xmlns:p14="http://schemas.microsoft.com/office/powerpoint/2010/main" val="215190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F9956-5B49-6020-DD0C-96F416EDF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9DBD44E-07B8-6877-5C2E-E0D742231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6BB7888-8403-0B81-F6E8-1C60473BA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EA9EA-C9F7-40B8-8B82-33617D3D6A7B}" type="datetimeFigureOut">
              <a:rPr lang="ru-RU" smtClean="0"/>
              <a:t>04.02.2024</a:t>
            </a:fld>
            <a:endParaRPr lang="ru-RU"/>
          </a:p>
        </p:txBody>
      </p:sp>
      <p:sp>
        <p:nvSpPr>
          <p:cNvPr id="5" name="Нижний колонтитул 4">
            <a:extLst>
              <a:ext uri="{FF2B5EF4-FFF2-40B4-BE49-F238E27FC236}">
                <a16:creationId xmlns:a16="http://schemas.microsoft.com/office/drawing/2014/main" id="{63823EAC-ACD3-DD27-7E28-206B4A4F48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D2BD1F9-8F85-B3A8-7DF1-636B36ED0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4372F-08AB-434A-80D6-BDCA9428E1B3}" type="slidenum">
              <a:rPr lang="ru-RU" smtClean="0"/>
              <a:t>‹#›</a:t>
            </a:fld>
            <a:endParaRPr lang="ru-RU"/>
          </a:p>
        </p:txBody>
      </p:sp>
    </p:spTree>
    <p:extLst>
      <p:ext uri="{BB962C8B-B14F-4D97-AF65-F5344CB8AC3E}">
        <p14:creationId xmlns:p14="http://schemas.microsoft.com/office/powerpoint/2010/main" val="333031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4144A9-1A4E-34C8-B6F0-752F48913740}"/>
              </a:ext>
            </a:extLst>
          </p:cNvPr>
          <p:cNvPicPr>
            <a:picLocks noChangeAspect="1"/>
          </p:cNvPicPr>
          <p:nvPr/>
        </p:nvPicPr>
        <p:blipFill rotWithShape="1">
          <a:blip r:embed="rId2">
            <a:alphaModFix amt="50000"/>
          </a:blip>
          <a:srcRect t="19432" b="24318"/>
          <a:stretch/>
        </p:blipFill>
        <p:spPr>
          <a:xfrm>
            <a:off x="20" y="1"/>
            <a:ext cx="12191980" cy="6857999"/>
          </a:xfrm>
          <a:prstGeom prst="rect">
            <a:avLst/>
          </a:prstGeom>
        </p:spPr>
      </p:pic>
      <p:sp>
        <p:nvSpPr>
          <p:cNvPr id="2" name="Заголовок 1">
            <a:extLst>
              <a:ext uri="{FF2B5EF4-FFF2-40B4-BE49-F238E27FC236}">
                <a16:creationId xmlns:a16="http://schemas.microsoft.com/office/drawing/2014/main" id="{DD453D1E-C7D9-68E5-173B-2D644A9418A0}"/>
              </a:ext>
            </a:extLst>
          </p:cNvPr>
          <p:cNvSpPr>
            <a:spLocks noGrp="1"/>
          </p:cNvSpPr>
          <p:nvPr>
            <p:ph type="ctrTitle"/>
          </p:nvPr>
        </p:nvSpPr>
        <p:spPr>
          <a:xfrm>
            <a:off x="1524000" y="1122362"/>
            <a:ext cx="9144000" cy="2900518"/>
          </a:xfrm>
        </p:spPr>
        <p:txBody>
          <a:bodyPr>
            <a:normAutofit/>
          </a:bodyPr>
          <a:lstStyle/>
          <a:p>
            <a:r>
              <a:rPr lang="de-DE">
                <a:solidFill>
                  <a:srgbClr val="FFFFFF"/>
                </a:solidFill>
              </a:rPr>
              <a:t>Deutschland </a:t>
            </a:r>
            <a:br>
              <a:rPr lang="de-DE">
                <a:solidFill>
                  <a:srgbClr val="FFFFFF"/>
                </a:solidFill>
              </a:rPr>
            </a:br>
            <a:r>
              <a:rPr lang="de-DE">
                <a:solidFill>
                  <a:srgbClr val="FFFFFF"/>
                </a:solidFill>
              </a:rPr>
              <a:t>1945-1949</a:t>
            </a:r>
            <a:endParaRPr lang="ru-RU">
              <a:solidFill>
                <a:srgbClr val="FFFFFF"/>
              </a:solidFill>
            </a:endParaRPr>
          </a:p>
        </p:txBody>
      </p:sp>
      <p:sp>
        <p:nvSpPr>
          <p:cNvPr id="3" name="Подзаголовок 2">
            <a:extLst>
              <a:ext uri="{FF2B5EF4-FFF2-40B4-BE49-F238E27FC236}">
                <a16:creationId xmlns:a16="http://schemas.microsoft.com/office/drawing/2014/main" id="{62A6B0CD-A9AC-0F2F-BEEB-F220C0C06B20}"/>
              </a:ext>
            </a:extLst>
          </p:cNvPr>
          <p:cNvSpPr>
            <a:spLocks noGrp="1"/>
          </p:cNvSpPr>
          <p:nvPr>
            <p:ph type="subTitle" idx="1"/>
          </p:nvPr>
        </p:nvSpPr>
        <p:spPr>
          <a:xfrm>
            <a:off x="1524000" y="4159404"/>
            <a:ext cx="9144000" cy="1098395"/>
          </a:xfrm>
        </p:spPr>
        <p:txBody>
          <a:bodyPr>
            <a:normAutofit/>
          </a:bodyPr>
          <a:lstStyle/>
          <a:p>
            <a:endParaRPr lang="ru-RU">
              <a:solidFill>
                <a:srgbClr val="FFFFFF"/>
              </a:solidFill>
            </a:endParaRPr>
          </a:p>
        </p:txBody>
      </p:sp>
    </p:spTree>
    <p:extLst>
      <p:ext uri="{BB962C8B-B14F-4D97-AF65-F5344CB8AC3E}">
        <p14:creationId xmlns:p14="http://schemas.microsoft.com/office/powerpoint/2010/main" val="28273552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B77C523-EBE4-9218-3B5A-23FAB7419893}"/>
              </a:ext>
            </a:extLst>
          </p:cNvPr>
          <p:cNvSpPr>
            <a:spLocks noGrp="1"/>
          </p:cNvSpPr>
          <p:nvPr>
            <p:ph type="title"/>
          </p:nvPr>
        </p:nvSpPr>
        <p:spPr>
          <a:xfrm>
            <a:off x="7320466" y="609600"/>
            <a:ext cx="4140014" cy="1330839"/>
          </a:xfrm>
        </p:spPr>
        <p:txBody>
          <a:bodyPr>
            <a:normAutofit/>
          </a:bodyPr>
          <a:lstStyle/>
          <a:p>
            <a:r>
              <a:rPr lang="de-DE"/>
              <a:t>Hamstern </a:t>
            </a:r>
            <a:endParaRPr lang="ru-RU" dirty="0"/>
          </a:p>
        </p:txBody>
      </p:sp>
      <p:pic>
        <p:nvPicPr>
          <p:cNvPr id="4" name="Рисунок 3">
            <a:extLst>
              <a:ext uri="{FF2B5EF4-FFF2-40B4-BE49-F238E27FC236}">
                <a16:creationId xmlns:a16="http://schemas.microsoft.com/office/drawing/2014/main" id="{84631341-A05F-F644-D171-5834B96E2E62}"/>
              </a:ext>
            </a:extLst>
          </p:cNvPr>
          <p:cNvPicPr>
            <a:picLocks noChangeAspect="1"/>
          </p:cNvPicPr>
          <p:nvPr/>
        </p:nvPicPr>
        <p:blipFill rotWithShape="1">
          <a:blip r:embed="rId2"/>
          <a:srcRect l="11370" r="12900"/>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Объект 2">
            <a:extLst>
              <a:ext uri="{FF2B5EF4-FFF2-40B4-BE49-F238E27FC236}">
                <a16:creationId xmlns:a16="http://schemas.microsoft.com/office/drawing/2014/main" id="{FF8E92D4-C8B4-2159-AF7D-ECEE4E06B7C9}"/>
              </a:ext>
            </a:extLst>
          </p:cNvPr>
          <p:cNvSpPr>
            <a:spLocks noGrp="1"/>
          </p:cNvSpPr>
          <p:nvPr>
            <p:ph idx="1"/>
          </p:nvPr>
        </p:nvSpPr>
        <p:spPr>
          <a:xfrm>
            <a:off x="7320465" y="2194102"/>
            <a:ext cx="4140013" cy="3908586"/>
          </a:xfrm>
        </p:spPr>
        <p:txBody>
          <a:bodyPr>
            <a:normAutofit/>
          </a:bodyPr>
          <a:lstStyle/>
          <a:p>
            <a:r>
              <a:rPr lang="de-DE" sz="2000"/>
              <a:t>Hamstern in der Nachkriegszeit (1945-1949):</a:t>
            </a:r>
          </a:p>
          <a:p>
            <a:r>
              <a:rPr lang="de-DE" sz="2000"/>
              <a:t>Das Hamstern war eine Überlebensstrategie in der Zeit nach dem Zweiten Weltkrieg. Infolge des Krieges war die Versorgungslage in Deutschland katastrophal. Lebensmittel und andere Güter waren knapp. Die Menschen mussten oft improvisieren, um zu überleben.</a:t>
            </a:r>
            <a:endParaRPr lang="ru-RU" sz="2000"/>
          </a:p>
        </p:txBody>
      </p:sp>
    </p:spTree>
    <p:extLst>
      <p:ext uri="{BB962C8B-B14F-4D97-AF65-F5344CB8AC3E}">
        <p14:creationId xmlns:p14="http://schemas.microsoft.com/office/powerpoint/2010/main" val="2757004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B60882-E62D-F02E-C8CD-654EE426FA61}"/>
              </a:ext>
            </a:extLst>
          </p:cNvPr>
          <p:cNvSpPr>
            <a:spLocks noGrp="1"/>
          </p:cNvSpPr>
          <p:nvPr>
            <p:ph type="title"/>
          </p:nvPr>
        </p:nvSpPr>
        <p:spPr>
          <a:xfrm>
            <a:off x="481013" y="3752849"/>
            <a:ext cx="3290887" cy="2452687"/>
          </a:xfrm>
        </p:spPr>
        <p:txBody>
          <a:bodyPr anchor="ctr">
            <a:normAutofit/>
          </a:bodyPr>
          <a:lstStyle/>
          <a:p>
            <a:r>
              <a:rPr lang="de-DE" sz="3600"/>
              <a:t>Der Hungerwinter 1946/47</a:t>
            </a:r>
            <a:br>
              <a:rPr lang="de-DE" sz="3600"/>
            </a:br>
            <a:endParaRPr lang="ru-RU" sz="3600"/>
          </a:p>
        </p:txBody>
      </p:sp>
      <p:pic>
        <p:nvPicPr>
          <p:cNvPr id="4" name="Рисунок 3">
            <a:extLst>
              <a:ext uri="{FF2B5EF4-FFF2-40B4-BE49-F238E27FC236}">
                <a16:creationId xmlns:a16="http://schemas.microsoft.com/office/drawing/2014/main" id="{63D0C3D8-D778-1BA4-B3FB-30BE0BA574EA}"/>
              </a:ext>
            </a:extLst>
          </p:cNvPr>
          <p:cNvPicPr>
            <a:picLocks noChangeAspect="1"/>
          </p:cNvPicPr>
          <p:nvPr/>
        </p:nvPicPr>
        <p:blipFill rotWithShape="1">
          <a:blip r:embed="rId2"/>
          <a:srcRect t="40239" b="1433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Объект 2">
            <a:extLst>
              <a:ext uri="{FF2B5EF4-FFF2-40B4-BE49-F238E27FC236}">
                <a16:creationId xmlns:a16="http://schemas.microsoft.com/office/drawing/2014/main" id="{67C33FC8-8379-AC9B-1128-758DD6DFC52E}"/>
              </a:ext>
            </a:extLst>
          </p:cNvPr>
          <p:cNvSpPr>
            <a:spLocks noGrp="1"/>
          </p:cNvSpPr>
          <p:nvPr>
            <p:ph idx="1"/>
          </p:nvPr>
        </p:nvSpPr>
        <p:spPr>
          <a:xfrm>
            <a:off x="4223982" y="3752850"/>
            <a:ext cx="7485413" cy="2452687"/>
          </a:xfrm>
        </p:spPr>
        <p:txBody>
          <a:bodyPr anchor="ctr">
            <a:normAutofit/>
          </a:bodyPr>
          <a:lstStyle/>
          <a:p>
            <a:pPr marL="0" indent="0">
              <a:buNone/>
            </a:pPr>
            <a:endParaRPr lang="de-DE" sz="1500"/>
          </a:p>
          <a:p>
            <a:r>
              <a:rPr lang="de-DE" sz="1500"/>
              <a:t> war eine Zeit extremer Not und Leid in Deutschland. Nach dem Zweiten Weltkrieg war das Land verwüstet, die Infrastruktur zerstört und die Lebensmittelversorgung zusammengebrochen. In den Wintermonaten 1946/47 verschärfte sich die Situation durch extreme Kälte und Schneefall.</a:t>
            </a:r>
          </a:p>
          <a:p>
            <a:endParaRPr lang="de-DE" sz="1500"/>
          </a:p>
          <a:p>
            <a:r>
              <a:rPr lang="de-DE" sz="1500"/>
              <a:t>Millionen Menschen waren von Hunger und Unterernährung betroffen. Besonders Kinder, Alte und Kranke litten unter den widrigen Bedingungen. Es kam zu zahlreichen Todesfällen durch Hunger und Krankheiten.</a:t>
            </a:r>
            <a:endParaRPr lang="ru-RU" sz="1500"/>
          </a:p>
        </p:txBody>
      </p:sp>
    </p:spTree>
    <p:extLst>
      <p:ext uri="{BB962C8B-B14F-4D97-AF65-F5344CB8AC3E}">
        <p14:creationId xmlns:p14="http://schemas.microsoft.com/office/powerpoint/2010/main" val="143493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538EBC96-456E-54D2-E1E9-60AF4CD50A47}"/>
              </a:ext>
            </a:extLst>
          </p:cNvPr>
          <p:cNvPicPr>
            <a:picLocks noChangeAspect="1"/>
          </p:cNvPicPr>
          <p:nvPr/>
        </p:nvPicPr>
        <p:blipFill rotWithShape="1">
          <a:blip r:embed="rId2"/>
          <a:srcRect r="11521" b="1"/>
          <a:stretch/>
        </p:blipFill>
        <p:spPr>
          <a:xfrm>
            <a:off x="3523488" y="10"/>
            <a:ext cx="8668512" cy="6857990"/>
          </a:xfrm>
          <a:prstGeom prst="rect">
            <a:avLst/>
          </a:prstGeom>
        </p:spPr>
      </p:pic>
      <p:sp>
        <p:nvSpPr>
          <p:cNvPr id="16"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BF7B9C19-D67C-4948-93DC-15177D2E4020}"/>
              </a:ext>
            </a:extLst>
          </p:cNvPr>
          <p:cNvSpPr>
            <a:spLocks noGrp="1"/>
          </p:cNvSpPr>
          <p:nvPr>
            <p:ph type="title"/>
          </p:nvPr>
        </p:nvSpPr>
        <p:spPr>
          <a:xfrm>
            <a:off x="371094" y="1161288"/>
            <a:ext cx="3438144" cy="1124712"/>
          </a:xfrm>
        </p:spPr>
        <p:txBody>
          <a:bodyPr anchor="b">
            <a:normAutofit/>
          </a:bodyPr>
          <a:lstStyle/>
          <a:p>
            <a:r>
              <a:rPr lang="de-DE" sz="2400"/>
              <a:t>Frauenbild/Familie 1945-1949</a:t>
            </a:r>
            <a:br>
              <a:rPr lang="de-DE" sz="2400"/>
            </a:br>
            <a:endParaRPr lang="ru-RU" sz="24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Объект 2">
            <a:extLst>
              <a:ext uri="{FF2B5EF4-FFF2-40B4-BE49-F238E27FC236}">
                <a16:creationId xmlns:a16="http://schemas.microsoft.com/office/drawing/2014/main" id="{B3844EA1-0ABC-9082-3845-AA1E840E0F4B}"/>
              </a:ext>
            </a:extLst>
          </p:cNvPr>
          <p:cNvSpPr>
            <a:spLocks noGrp="1"/>
          </p:cNvSpPr>
          <p:nvPr>
            <p:ph idx="1"/>
          </p:nvPr>
        </p:nvSpPr>
        <p:spPr>
          <a:xfrm>
            <a:off x="371094" y="2718054"/>
            <a:ext cx="3438906" cy="3207258"/>
          </a:xfrm>
        </p:spPr>
        <p:txBody>
          <a:bodyPr anchor="t">
            <a:normAutofit/>
          </a:bodyPr>
          <a:lstStyle/>
          <a:p>
            <a:r>
              <a:rPr lang="de-DE" sz="1700"/>
              <a:t>Die Rolle der Frau nach dem Zweiten Weltkrieg in Deutschland war komplex und vielschichtig. Sie war geprägt von den folgenden Faktoren:</a:t>
            </a:r>
          </a:p>
          <a:p>
            <a:r>
              <a:rPr lang="de-DE" sz="1700"/>
              <a:t>Mangel an Männern</a:t>
            </a:r>
          </a:p>
          <a:p>
            <a:r>
              <a:rPr lang="de-DE" sz="1700"/>
              <a:t>Traditionelle Rollenbilder</a:t>
            </a:r>
          </a:p>
          <a:p>
            <a:r>
              <a:rPr lang="de-DE" sz="1700"/>
              <a:t>Emanzipationsbestrebungen</a:t>
            </a:r>
          </a:p>
          <a:p>
            <a:r>
              <a:rPr lang="de-DE" sz="1700"/>
              <a:t>Unterschiedliche Lebensrealitäten</a:t>
            </a:r>
            <a:endParaRPr lang="ru-RU" sz="1700"/>
          </a:p>
        </p:txBody>
      </p:sp>
    </p:spTree>
    <p:extLst>
      <p:ext uri="{BB962C8B-B14F-4D97-AF65-F5344CB8AC3E}">
        <p14:creationId xmlns:p14="http://schemas.microsoft.com/office/powerpoint/2010/main" val="429415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56D806FA-8B7C-6D36-3BC5-2F069A558883}"/>
              </a:ext>
            </a:extLst>
          </p:cNvPr>
          <p:cNvPicPr>
            <a:picLocks noChangeAspect="1"/>
          </p:cNvPicPr>
          <p:nvPr/>
        </p:nvPicPr>
        <p:blipFill rotWithShape="1">
          <a:blip r:embed="rId2"/>
          <a:srcRect r="2068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E9C24F99-7DD3-801D-DC24-57F0E8DBB723}"/>
              </a:ext>
            </a:extLst>
          </p:cNvPr>
          <p:cNvSpPr>
            <a:spLocks noGrp="1"/>
          </p:cNvSpPr>
          <p:nvPr>
            <p:ph type="title"/>
          </p:nvPr>
        </p:nvSpPr>
        <p:spPr>
          <a:xfrm>
            <a:off x="7531610" y="365125"/>
            <a:ext cx="3822189" cy="1899912"/>
          </a:xfrm>
        </p:spPr>
        <p:txBody>
          <a:bodyPr>
            <a:normAutofit/>
          </a:bodyPr>
          <a:lstStyle/>
          <a:p>
            <a:r>
              <a:rPr lang="de-DE" sz="3400"/>
              <a:t>Leben ohne Männer in Deutschland </a:t>
            </a:r>
            <a:br>
              <a:rPr lang="de-DE" sz="3400"/>
            </a:br>
            <a:r>
              <a:rPr lang="de-DE" sz="3400"/>
              <a:t>1945-1949</a:t>
            </a:r>
            <a:endParaRPr lang="ru-RU" sz="3400"/>
          </a:p>
        </p:txBody>
      </p:sp>
      <p:sp>
        <p:nvSpPr>
          <p:cNvPr id="3" name="Объект 2">
            <a:extLst>
              <a:ext uri="{FF2B5EF4-FFF2-40B4-BE49-F238E27FC236}">
                <a16:creationId xmlns:a16="http://schemas.microsoft.com/office/drawing/2014/main" id="{563943FE-C1B0-D077-E1CD-051E669235CD}"/>
              </a:ext>
            </a:extLst>
          </p:cNvPr>
          <p:cNvSpPr>
            <a:spLocks noGrp="1"/>
          </p:cNvSpPr>
          <p:nvPr>
            <p:ph idx="1"/>
          </p:nvPr>
        </p:nvSpPr>
        <p:spPr>
          <a:xfrm>
            <a:off x="7531610" y="2434201"/>
            <a:ext cx="3822189" cy="3742762"/>
          </a:xfrm>
        </p:spPr>
        <p:txBody>
          <a:bodyPr>
            <a:normAutofit/>
          </a:bodyPr>
          <a:lstStyle/>
          <a:p>
            <a:r>
              <a:rPr lang="de-DE" sz="2000"/>
              <a:t>Der Zweite Weltkrieg hatte eine tiefgreifende Auswirkung auf die deutsche Gesellschaft. Millionen von Männern waren gefallen oder in Gefangenschaft geraten. Infolgedessen waren Frauen in der Zeit von 1945 bis 1949 in vielen Bereichen des Lebens auf sich allein gestellt.</a:t>
            </a:r>
          </a:p>
          <a:p>
            <a:endParaRPr lang="ru-RU" sz="2000"/>
          </a:p>
        </p:txBody>
      </p:sp>
    </p:spTree>
    <p:extLst>
      <p:ext uri="{BB962C8B-B14F-4D97-AF65-F5344CB8AC3E}">
        <p14:creationId xmlns:p14="http://schemas.microsoft.com/office/powerpoint/2010/main" val="343700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5D592F62-9210-8C4E-5A5A-1FC3796A6F67}"/>
              </a:ext>
            </a:extLst>
          </p:cNvPr>
          <p:cNvPicPr>
            <a:picLocks noChangeAspect="1"/>
          </p:cNvPicPr>
          <p:nvPr/>
        </p:nvPicPr>
        <p:blipFill rotWithShape="1">
          <a:blip r:embed="rId2"/>
          <a:srcRect b="149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E7370148-F8C6-87D8-7C7C-20DE51157461}"/>
              </a:ext>
            </a:extLst>
          </p:cNvPr>
          <p:cNvSpPr>
            <a:spLocks noGrp="1"/>
          </p:cNvSpPr>
          <p:nvPr>
            <p:ph type="title"/>
          </p:nvPr>
        </p:nvSpPr>
        <p:spPr>
          <a:xfrm>
            <a:off x="838200" y="365125"/>
            <a:ext cx="3822189" cy="1899912"/>
          </a:xfrm>
        </p:spPr>
        <p:txBody>
          <a:bodyPr>
            <a:normAutofit/>
          </a:bodyPr>
          <a:lstStyle/>
          <a:p>
            <a:r>
              <a:rPr lang="de-DE" sz="2500"/>
              <a:t>Kriegsgefangenschaft und die Rückkehr der Männer bis 1950 (Adenauers Verhandlungen mit Moskau)</a:t>
            </a:r>
            <a:endParaRPr lang="ru-RU" sz="2500"/>
          </a:p>
        </p:txBody>
      </p:sp>
      <p:sp>
        <p:nvSpPr>
          <p:cNvPr id="3" name="Объект 2">
            <a:extLst>
              <a:ext uri="{FF2B5EF4-FFF2-40B4-BE49-F238E27FC236}">
                <a16:creationId xmlns:a16="http://schemas.microsoft.com/office/drawing/2014/main" id="{3683D0A0-8B0F-F6E7-E1A1-830788EE3BDE}"/>
              </a:ext>
            </a:extLst>
          </p:cNvPr>
          <p:cNvSpPr>
            <a:spLocks noGrp="1"/>
          </p:cNvSpPr>
          <p:nvPr>
            <p:ph idx="1"/>
          </p:nvPr>
        </p:nvSpPr>
        <p:spPr>
          <a:xfrm>
            <a:off x="838200" y="2434201"/>
            <a:ext cx="3822189" cy="3742762"/>
          </a:xfrm>
        </p:spPr>
        <p:txBody>
          <a:bodyPr>
            <a:normAutofit/>
          </a:bodyPr>
          <a:lstStyle/>
          <a:p>
            <a:pPr marL="0" indent="0">
              <a:buNone/>
            </a:pPr>
            <a:r>
              <a:rPr lang="de-DE" sz="2000"/>
              <a:t>Die ersten deutschen Kriegsgefangenen kehrten bereits 1945 nach Deutschland zurück. Die meisten jedoch kamen erst in den Jahren 1946 bis 1949 frei. Die letzte große Gruppe deutscher Kriegsgefangener wurde im Oktober 1950 aus der Sowjetunion entlassen.</a:t>
            </a:r>
            <a:endParaRPr lang="ru-RU" sz="2000"/>
          </a:p>
        </p:txBody>
      </p:sp>
    </p:spTree>
    <p:extLst>
      <p:ext uri="{BB962C8B-B14F-4D97-AF65-F5344CB8AC3E}">
        <p14:creationId xmlns:p14="http://schemas.microsoft.com/office/powerpoint/2010/main" val="177475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1EAAD0E8-4EF2-3BA4-AC3D-EAE042DD5A49}"/>
              </a:ext>
            </a:extLst>
          </p:cNvPr>
          <p:cNvSpPr>
            <a:spLocks noGrp="1"/>
          </p:cNvSpPr>
          <p:nvPr>
            <p:ph type="title"/>
          </p:nvPr>
        </p:nvSpPr>
        <p:spPr>
          <a:xfrm>
            <a:off x="838200" y="609600"/>
            <a:ext cx="3739341" cy="1330839"/>
          </a:xfrm>
        </p:spPr>
        <p:txBody>
          <a:bodyPr>
            <a:normAutofit/>
          </a:bodyPr>
          <a:lstStyle/>
          <a:p>
            <a:br>
              <a:rPr lang="de-DE" sz="2800"/>
            </a:br>
            <a:r>
              <a:rPr lang="de-DE" sz="2800"/>
              <a:t>Das Frauenbild im Wandel: 1945-1949</a:t>
            </a:r>
            <a:endParaRPr lang="ru-RU" sz="2800"/>
          </a:p>
        </p:txBody>
      </p:sp>
      <p:sp>
        <p:nvSpPr>
          <p:cNvPr id="3" name="Объект 2">
            <a:extLst>
              <a:ext uri="{FF2B5EF4-FFF2-40B4-BE49-F238E27FC236}">
                <a16:creationId xmlns:a16="http://schemas.microsoft.com/office/drawing/2014/main" id="{80450191-47EA-54FE-D4D0-8B5F4C00BBFB}"/>
              </a:ext>
            </a:extLst>
          </p:cNvPr>
          <p:cNvSpPr>
            <a:spLocks noGrp="1"/>
          </p:cNvSpPr>
          <p:nvPr>
            <p:ph idx="1"/>
          </p:nvPr>
        </p:nvSpPr>
        <p:spPr>
          <a:xfrm>
            <a:off x="862366" y="2194102"/>
            <a:ext cx="3427001" cy="3908586"/>
          </a:xfrm>
        </p:spPr>
        <p:txBody>
          <a:bodyPr>
            <a:normAutofit/>
          </a:bodyPr>
          <a:lstStyle/>
          <a:p>
            <a:r>
              <a:rPr lang="de-DE" sz="1700"/>
              <a:t>Der Zweite Weltkrieg und die Nachkriegszeit führten zu einem tiefgreifenden Wandel des Frauenbildes in Deutschland. Die folgenden Punkte beschreiben die wichtigsten Veränderungen:</a:t>
            </a:r>
          </a:p>
          <a:p>
            <a:r>
              <a:rPr lang="de-DE" sz="1700"/>
              <a:t> Weg von der "Heldinnenmutter“</a:t>
            </a:r>
          </a:p>
          <a:p>
            <a:r>
              <a:rPr lang="de-DE" sz="1700"/>
              <a:t>Hin zur berufstätigen Frau</a:t>
            </a:r>
          </a:p>
          <a:p>
            <a:r>
              <a:rPr lang="de-DE" sz="1700"/>
              <a:t> Erweiterung der Bildungsmöglichkeiten</a:t>
            </a:r>
          </a:p>
          <a:p>
            <a:r>
              <a:rPr lang="de-DE" sz="1700"/>
              <a:t>Emanzipationsbestrebungen</a:t>
            </a:r>
          </a:p>
          <a:p>
            <a:r>
              <a:rPr lang="de-DE" sz="1700"/>
              <a:t>Diskussion um traditionelle Rollenbilder</a:t>
            </a:r>
          </a:p>
        </p:txBody>
      </p:sp>
      <p:pic>
        <p:nvPicPr>
          <p:cNvPr id="4" name="Рисунок 3">
            <a:extLst>
              <a:ext uri="{FF2B5EF4-FFF2-40B4-BE49-F238E27FC236}">
                <a16:creationId xmlns:a16="http://schemas.microsoft.com/office/drawing/2014/main" id="{41824409-611D-A907-7585-AA5888364A53}"/>
              </a:ext>
            </a:extLst>
          </p:cNvPr>
          <p:cNvPicPr>
            <a:picLocks noChangeAspect="1"/>
          </p:cNvPicPr>
          <p:nvPr/>
        </p:nvPicPr>
        <p:blipFill>
          <a:blip r:embed="rId2"/>
          <a:stretch>
            <a:fillRect/>
          </a:stretch>
        </p:blipFill>
        <p:spPr>
          <a:xfrm>
            <a:off x="5445457" y="1902085"/>
            <a:ext cx="6155141" cy="3077570"/>
          </a:xfrm>
          <a:prstGeom prst="rect">
            <a:avLst/>
          </a:prstGeom>
        </p:spPr>
      </p:pic>
    </p:spTree>
    <p:extLst>
      <p:ext uri="{BB962C8B-B14F-4D97-AF65-F5344CB8AC3E}">
        <p14:creationId xmlns:p14="http://schemas.microsoft.com/office/powerpoint/2010/main" val="8989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F52EB5F5-FD62-AEB5-839D-FED045BF71AA}"/>
              </a:ext>
            </a:extLst>
          </p:cNvPr>
          <p:cNvPicPr>
            <a:picLocks noChangeAspect="1"/>
          </p:cNvPicPr>
          <p:nvPr/>
        </p:nvPicPr>
        <p:blipFill rotWithShape="1">
          <a:blip r:embed="rId2"/>
          <a:srcRect l="2454" r="258" b="1"/>
          <a:stretch/>
        </p:blipFill>
        <p:spPr>
          <a:xfrm>
            <a:off x="2522356"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8BA5C145-4535-5631-3D6F-FEA94D6C2A9D}"/>
              </a:ext>
            </a:extLst>
          </p:cNvPr>
          <p:cNvSpPr>
            <a:spLocks noGrp="1"/>
          </p:cNvSpPr>
          <p:nvPr>
            <p:ph type="title"/>
          </p:nvPr>
        </p:nvSpPr>
        <p:spPr>
          <a:xfrm>
            <a:off x="838200" y="365125"/>
            <a:ext cx="3822189" cy="1899912"/>
          </a:xfrm>
        </p:spPr>
        <p:txBody>
          <a:bodyPr>
            <a:normAutofit/>
          </a:bodyPr>
          <a:lstStyle/>
          <a:p>
            <a:r>
              <a:rPr lang="de-DE" sz="4000"/>
              <a:t>Erziehung und Bildung 1945-1949</a:t>
            </a:r>
            <a:endParaRPr lang="ru-RU" sz="4000"/>
          </a:p>
        </p:txBody>
      </p:sp>
      <p:sp>
        <p:nvSpPr>
          <p:cNvPr id="3" name="Объект 2">
            <a:extLst>
              <a:ext uri="{FF2B5EF4-FFF2-40B4-BE49-F238E27FC236}">
                <a16:creationId xmlns:a16="http://schemas.microsoft.com/office/drawing/2014/main" id="{F711A4BB-8C99-5360-6628-4E135645ECD0}"/>
              </a:ext>
            </a:extLst>
          </p:cNvPr>
          <p:cNvSpPr>
            <a:spLocks noGrp="1"/>
          </p:cNvSpPr>
          <p:nvPr>
            <p:ph idx="1"/>
          </p:nvPr>
        </p:nvSpPr>
        <p:spPr>
          <a:xfrm>
            <a:off x="838200" y="2434201"/>
            <a:ext cx="3822189" cy="3742762"/>
          </a:xfrm>
        </p:spPr>
        <p:txBody>
          <a:bodyPr>
            <a:normAutofit/>
          </a:bodyPr>
          <a:lstStyle/>
          <a:p>
            <a:r>
              <a:rPr lang="de-DE" sz="1900"/>
              <a:t>Wann hat der Schulbetrieb wieder begonnen:</a:t>
            </a:r>
          </a:p>
          <a:p>
            <a:endParaRPr lang="de-DE" sz="1900"/>
          </a:p>
          <a:p>
            <a:r>
              <a:rPr lang="de-DE" sz="1900"/>
              <a:t>Der Schulbeginn nach dem Zweiten Weltkrieg in Deutschland variierte stark je nach Region und Stadt. Im Allgemeinen lässt sich aber sagen, dass der Schulbetrieb im Laufe des Jahres 1945 wieder aufgenommen wurde, allerdings unter sehr schwierigen Bedingungen.</a:t>
            </a:r>
          </a:p>
        </p:txBody>
      </p:sp>
    </p:spTree>
    <p:extLst>
      <p:ext uri="{BB962C8B-B14F-4D97-AF65-F5344CB8AC3E}">
        <p14:creationId xmlns:p14="http://schemas.microsoft.com/office/powerpoint/2010/main" val="1785682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76ACE4C-0A6F-3C12-D06A-4DD1234ABE2B}"/>
              </a:ext>
            </a:extLst>
          </p:cNvPr>
          <p:cNvSpPr>
            <a:spLocks noGrp="1"/>
          </p:cNvSpPr>
          <p:nvPr>
            <p:ph type="title"/>
          </p:nvPr>
        </p:nvSpPr>
        <p:spPr>
          <a:xfrm>
            <a:off x="838200" y="365125"/>
            <a:ext cx="10515600" cy="1306443"/>
          </a:xfrm>
        </p:spPr>
        <p:txBody>
          <a:bodyPr>
            <a:normAutofit/>
          </a:bodyPr>
          <a:lstStyle/>
          <a:p>
            <a:r>
              <a:rPr lang="de-DE" sz="4000"/>
              <a:t>Das Schulleben 1945-1949</a:t>
            </a:r>
            <a:endParaRPr lang="ru-RU" sz="4000"/>
          </a:p>
        </p:txBody>
      </p:sp>
      <p:sp>
        <p:nvSpPr>
          <p:cNvPr id="3" name="Объект 2">
            <a:extLst>
              <a:ext uri="{FF2B5EF4-FFF2-40B4-BE49-F238E27FC236}">
                <a16:creationId xmlns:a16="http://schemas.microsoft.com/office/drawing/2014/main" id="{85F7C62C-BD1F-4246-E6DC-49160D81EDD3}"/>
              </a:ext>
            </a:extLst>
          </p:cNvPr>
          <p:cNvSpPr>
            <a:spLocks noGrp="1"/>
          </p:cNvSpPr>
          <p:nvPr>
            <p:ph idx="1"/>
          </p:nvPr>
        </p:nvSpPr>
        <p:spPr>
          <a:xfrm>
            <a:off x="838200" y="1825625"/>
            <a:ext cx="4152774" cy="4303464"/>
          </a:xfrm>
        </p:spPr>
        <p:txBody>
          <a:bodyPr>
            <a:normAutofit/>
          </a:bodyPr>
          <a:lstStyle/>
          <a:p>
            <a:r>
              <a:rPr lang="de-DE" sz="1700"/>
              <a:t>Das Schulleben eines Kindes zwischen 1945 und 1949 war stark von den Folgen des Zweiten Weltkriegs geprägt. Hier einige Punkte, die den Alltag in der Schule in dieser Zeit beschreiben:</a:t>
            </a:r>
          </a:p>
          <a:p>
            <a:r>
              <a:rPr lang="de-DE" sz="1700"/>
              <a:t>Schulgebäude</a:t>
            </a:r>
          </a:p>
          <a:p>
            <a:r>
              <a:rPr lang="de-DE" sz="1700"/>
              <a:t>Schulmaterialien</a:t>
            </a:r>
          </a:p>
          <a:p>
            <a:r>
              <a:rPr lang="de-DE" sz="1700"/>
              <a:t>Lehrkräftemange</a:t>
            </a:r>
          </a:p>
          <a:p>
            <a:r>
              <a:rPr lang="de-DE" sz="1700"/>
              <a:t>Unterrichtsinhalte</a:t>
            </a:r>
          </a:p>
          <a:p>
            <a:r>
              <a:rPr lang="de-DE" sz="1700"/>
              <a:t>Traumatisierung</a:t>
            </a:r>
          </a:p>
          <a:p>
            <a:r>
              <a:rPr lang="de-DE" sz="1700"/>
              <a:t>Unterrichtszeit</a:t>
            </a:r>
          </a:p>
          <a:p>
            <a:r>
              <a:rPr lang="de-DE" sz="1700"/>
              <a:t>Freizeitgestaltung</a:t>
            </a:r>
          </a:p>
        </p:txBody>
      </p:sp>
      <p:pic>
        <p:nvPicPr>
          <p:cNvPr id="6" name="Рисунок 5">
            <a:extLst>
              <a:ext uri="{FF2B5EF4-FFF2-40B4-BE49-F238E27FC236}">
                <a16:creationId xmlns:a16="http://schemas.microsoft.com/office/drawing/2014/main" id="{448BF8DB-954D-6BDE-AE87-F954CB33C81A}"/>
              </a:ext>
            </a:extLst>
          </p:cNvPr>
          <p:cNvPicPr>
            <a:picLocks noChangeAspect="1"/>
          </p:cNvPicPr>
          <p:nvPr/>
        </p:nvPicPr>
        <p:blipFill rotWithShape="1">
          <a:blip r:embed="rId2"/>
          <a:srcRect r="9452" b="3"/>
          <a:stretch/>
        </p:blipFill>
        <p:spPr>
          <a:xfrm>
            <a:off x="5183500" y="1904282"/>
            <a:ext cx="6170299" cy="4224808"/>
          </a:xfrm>
          <a:prstGeom prst="rect">
            <a:avLst/>
          </a:prstGeom>
        </p:spPr>
      </p:pic>
    </p:spTree>
    <p:extLst>
      <p:ext uri="{BB962C8B-B14F-4D97-AF65-F5344CB8AC3E}">
        <p14:creationId xmlns:p14="http://schemas.microsoft.com/office/powerpoint/2010/main" val="115273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87F2E84-C170-DD37-66AC-14FBC22B7DF6}"/>
              </a:ext>
            </a:extLst>
          </p:cNvPr>
          <p:cNvSpPr>
            <a:spLocks noGrp="1"/>
          </p:cNvSpPr>
          <p:nvPr>
            <p:ph type="title"/>
          </p:nvPr>
        </p:nvSpPr>
        <p:spPr>
          <a:xfrm>
            <a:off x="838200" y="176214"/>
            <a:ext cx="10515600" cy="1481188"/>
          </a:xfrm>
        </p:spPr>
        <p:txBody>
          <a:bodyPr>
            <a:normAutofit/>
          </a:bodyPr>
          <a:lstStyle/>
          <a:p>
            <a:pPr algn="ctr"/>
            <a:r>
              <a:rPr lang="de-DE" sz="4000"/>
              <a:t>Schulziele 1945-1949</a:t>
            </a:r>
            <a:endParaRPr lang="ru-RU" sz="4000"/>
          </a:p>
        </p:txBody>
      </p:sp>
      <p:sp>
        <p:nvSpPr>
          <p:cNvPr id="3" name="Объект 2">
            <a:extLst>
              <a:ext uri="{FF2B5EF4-FFF2-40B4-BE49-F238E27FC236}">
                <a16:creationId xmlns:a16="http://schemas.microsoft.com/office/drawing/2014/main" id="{2FC36EDE-B0FD-7A61-0863-70C97201F4BD}"/>
              </a:ext>
            </a:extLst>
          </p:cNvPr>
          <p:cNvSpPr>
            <a:spLocks noGrp="1"/>
          </p:cNvSpPr>
          <p:nvPr>
            <p:ph idx="1"/>
          </p:nvPr>
        </p:nvSpPr>
        <p:spPr>
          <a:xfrm>
            <a:off x="838200" y="1847128"/>
            <a:ext cx="3990968" cy="4272681"/>
          </a:xfrm>
        </p:spPr>
        <p:txBody>
          <a:bodyPr>
            <a:normAutofit/>
          </a:bodyPr>
          <a:lstStyle/>
          <a:p>
            <a:r>
              <a:rPr lang="de-DE" sz="1900"/>
              <a:t>In der Schule wurden in der Zeit von 1945 bis 1949 verschiedene Ziele verfolgt, die eng mit den Herausforderungen der Nachkriegszeit zusammenhingen:</a:t>
            </a:r>
          </a:p>
          <a:p>
            <a:r>
              <a:rPr lang="de-DE" sz="1900"/>
              <a:t> Demokratisierung</a:t>
            </a:r>
          </a:p>
          <a:p>
            <a:r>
              <a:rPr lang="de-DE" sz="1900"/>
              <a:t>Wiederaufbau des Bildungssystems</a:t>
            </a:r>
          </a:p>
          <a:p>
            <a:r>
              <a:rPr lang="de-DE" sz="1900"/>
              <a:t>Förderung der Bildung und des Wissens</a:t>
            </a:r>
          </a:p>
          <a:p>
            <a:r>
              <a:rPr lang="de-DE" sz="1900"/>
              <a:t> Erziehung zu einem friedlichen Miteinander</a:t>
            </a:r>
          </a:p>
          <a:p>
            <a:r>
              <a:rPr lang="de-DE" sz="1900"/>
              <a:t>Bewältigung der Kriegstraumata</a:t>
            </a:r>
          </a:p>
          <a:p>
            <a:endParaRPr lang="ru-RU" sz="1900"/>
          </a:p>
        </p:txBody>
      </p:sp>
      <p:pic>
        <p:nvPicPr>
          <p:cNvPr id="4" name="Рисунок 3">
            <a:extLst>
              <a:ext uri="{FF2B5EF4-FFF2-40B4-BE49-F238E27FC236}">
                <a16:creationId xmlns:a16="http://schemas.microsoft.com/office/drawing/2014/main" id="{8C4D336D-AD5B-56A8-E900-FFDF4F6D2B3B}"/>
              </a:ext>
            </a:extLst>
          </p:cNvPr>
          <p:cNvPicPr>
            <a:picLocks noChangeAspect="1"/>
          </p:cNvPicPr>
          <p:nvPr/>
        </p:nvPicPr>
        <p:blipFill rotWithShape="1">
          <a:blip r:embed="rId2"/>
          <a:srcRect l="1199" r="2" b="2"/>
          <a:stretch/>
        </p:blipFill>
        <p:spPr>
          <a:xfrm>
            <a:off x="5191128" y="1847129"/>
            <a:ext cx="6162670" cy="4272677"/>
          </a:xfrm>
          <a:prstGeom prst="rect">
            <a:avLst/>
          </a:prstGeom>
        </p:spPr>
      </p:pic>
    </p:spTree>
    <p:extLst>
      <p:ext uri="{BB962C8B-B14F-4D97-AF65-F5344CB8AC3E}">
        <p14:creationId xmlns:p14="http://schemas.microsoft.com/office/powerpoint/2010/main" val="42790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A89C7C-F662-AF24-C59C-63F7E32BB9AF}"/>
              </a:ext>
            </a:extLst>
          </p:cNvPr>
          <p:cNvSpPr>
            <a:spLocks noGrp="1"/>
          </p:cNvSpPr>
          <p:nvPr>
            <p:ph type="title"/>
          </p:nvPr>
        </p:nvSpPr>
        <p:spPr>
          <a:xfrm>
            <a:off x="481013" y="3752849"/>
            <a:ext cx="3290887" cy="2452687"/>
          </a:xfrm>
        </p:spPr>
        <p:txBody>
          <a:bodyPr anchor="ctr">
            <a:normAutofit/>
          </a:bodyPr>
          <a:lstStyle/>
          <a:p>
            <a:r>
              <a:rPr lang="de-DE" sz="3600"/>
              <a:t>Arbeit und Freizeit</a:t>
            </a:r>
            <a:endParaRPr lang="ru-RU" sz="3600"/>
          </a:p>
        </p:txBody>
      </p:sp>
      <p:pic>
        <p:nvPicPr>
          <p:cNvPr id="4" name="Рисунок 3">
            <a:extLst>
              <a:ext uri="{FF2B5EF4-FFF2-40B4-BE49-F238E27FC236}">
                <a16:creationId xmlns:a16="http://schemas.microsoft.com/office/drawing/2014/main" id="{2E4B9E98-011E-887F-33CF-DF961F7F5C6F}"/>
              </a:ext>
            </a:extLst>
          </p:cNvPr>
          <p:cNvPicPr>
            <a:picLocks noChangeAspect="1"/>
          </p:cNvPicPr>
          <p:nvPr/>
        </p:nvPicPr>
        <p:blipFill rotWithShape="1">
          <a:blip r:embed="rId2"/>
          <a:srcRect t="26381" b="1275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Объект 2">
            <a:extLst>
              <a:ext uri="{FF2B5EF4-FFF2-40B4-BE49-F238E27FC236}">
                <a16:creationId xmlns:a16="http://schemas.microsoft.com/office/drawing/2014/main" id="{9E13B6F4-D100-05CF-F823-517C336CE311}"/>
              </a:ext>
            </a:extLst>
          </p:cNvPr>
          <p:cNvSpPr>
            <a:spLocks noGrp="1"/>
          </p:cNvSpPr>
          <p:nvPr>
            <p:ph idx="1"/>
          </p:nvPr>
        </p:nvSpPr>
        <p:spPr>
          <a:xfrm>
            <a:off x="4223982" y="3752850"/>
            <a:ext cx="7485413" cy="2452687"/>
          </a:xfrm>
        </p:spPr>
        <p:txBody>
          <a:bodyPr anchor="ctr">
            <a:normAutofit/>
          </a:bodyPr>
          <a:lstStyle/>
          <a:p>
            <a:r>
              <a:rPr lang="de-DE" sz="1800"/>
              <a:t>Der Arbeitsmarkt nach dem Zweiten Weltkrieg erholte sich in Deutschland relativ schnell. Bereits 1949 war die Arbeitslosenquote wieder auf Vorkriegsniveau gesunken.</a:t>
            </a:r>
            <a:endParaRPr lang="ru-RU" sz="1800"/>
          </a:p>
        </p:txBody>
      </p:sp>
    </p:spTree>
    <p:extLst>
      <p:ext uri="{BB962C8B-B14F-4D97-AF65-F5344CB8AC3E}">
        <p14:creationId xmlns:p14="http://schemas.microsoft.com/office/powerpoint/2010/main" val="2149082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5D5728D8-5F49-AB10-EC42-F7940FCCD9B9}"/>
              </a:ext>
            </a:extLst>
          </p:cNvPr>
          <p:cNvSpPr>
            <a:spLocks noGrp="1"/>
          </p:cNvSpPr>
          <p:nvPr>
            <p:ph type="title"/>
          </p:nvPr>
        </p:nvSpPr>
        <p:spPr>
          <a:xfrm>
            <a:off x="1137034" y="609597"/>
            <a:ext cx="9392421" cy="1330841"/>
          </a:xfrm>
        </p:spPr>
        <p:txBody>
          <a:bodyPr>
            <a:normAutofit/>
          </a:bodyPr>
          <a:lstStyle/>
          <a:p>
            <a:r>
              <a:rPr lang="de-DE"/>
              <a:t>Besatzungsmächte</a:t>
            </a:r>
            <a:endParaRPr lang="ru-RU" dirty="0"/>
          </a:p>
        </p:txBody>
      </p:sp>
      <p:sp>
        <p:nvSpPr>
          <p:cNvPr id="3" name="Объект 2">
            <a:extLst>
              <a:ext uri="{FF2B5EF4-FFF2-40B4-BE49-F238E27FC236}">
                <a16:creationId xmlns:a16="http://schemas.microsoft.com/office/drawing/2014/main" id="{F5474ACD-7F1C-B89A-DA78-FBD80131BC40}"/>
              </a:ext>
            </a:extLst>
          </p:cNvPr>
          <p:cNvSpPr>
            <a:spLocks noGrp="1"/>
          </p:cNvSpPr>
          <p:nvPr>
            <p:ph idx="1"/>
          </p:nvPr>
        </p:nvSpPr>
        <p:spPr>
          <a:xfrm>
            <a:off x="1137034" y="2198362"/>
            <a:ext cx="4958966" cy="3917773"/>
          </a:xfrm>
        </p:spPr>
        <p:txBody>
          <a:bodyPr>
            <a:normAutofit/>
          </a:bodyPr>
          <a:lstStyle/>
          <a:p>
            <a:r>
              <a:rPr lang="de-DE" sz="2000"/>
              <a:t>Nach dem Ende des Zweiten Weltkriegs im Jahr 1945 war Deutschland in vier Besatzungszonen aufgeteilt, die von den vier alliierten Siegermächten kontrolliert wurden: den Vereinigten Staaten, Großbritannien, Frankreich und der Swjetunion.</a:t>
            </a:r>
          </a:p>
          <a:p>
            <a:endParaRPr lang="ru-RU" sz="2000"/>
          </a:p>
        </p:txBody>
      </p:sp>
      <p:pic>
        <p:nvPicPr>
          <p:cNvPr id="4" name="Рисунок 3">
            <a:extLst>
              <a:ext uri="{FF2B5EF4-FFF2-40B4-BE49-F238E27FC236}">
                <a16:creationId xmlns:a16="http://schemas.microsoft.com/office/drawing/2014/main" id="{C5B13C22-D92A-567A-F17F-ACB887D6440F}"/>
              </a:ext>
            </a:extLst>
          </p:cNvPr>
          <p:cNvPicPr>
            <a:picLocks noChangeAspect="1"/>
          </p:cNvPicPr>
          <p:nvPr/>
        </p:nvPicPr>
        <p:blipFill>
          <a:blip r:embed="rId2"/>
          <a:stretch>
            <a:fillRect/>
          </a:stretch>
        </p:blipFill>
        <p:spPr>
          <a:xfrm>
            <a:off x="6719367" y="2716105"/>
            <a:ext cx="4788505" cy="2693533"/>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0406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eißes Puzzle mit einem roten Stück">
            <a:extLst>
              <a:ext uri="{FF2B5EF4-FFF2-40B4-BE49-F238E27FC236}">
                <a16:creationId xmlns:a16="http://schemas.microsoft.com/office/drawing/2014/main" id="{D3606A38-F130-86A7-93B6-810BC764728D}"/>
              </a:ext>
            </a:extLst>
          </p:cNvPr>
          <p:cNvPicPr>
            <a:picLocks noChangeAspect="1"/>
          </p:cNvPicPr>
          <p:nvPr/>
        </p:nvPicPr>
        <p:blipFill rotWithShape="1">
          <a:blip r:embed="rId2"/>
          <a:srcRect l="11146" r="9542"/>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24AC05B4-0ABD-00E4-9EE2-7E8D652AA0D5}"/>
              </a:ext>
            </a:extLst>
          </p:cNvPr>
          <p:cNvSpPr>
            <a:spLocks noGrp="1"/>
          </p:cNvSpPr>
          <p:nvPr>
            <p:ph type="title"/>
          </p:nvPr>
        </p:nvSpPr>
        <p:spPr>
          <a:xfrm>
            <a:off x="838200" y="365125"/>
            <a:ext cx="3822189" cy="1899912"/>
          </a:xfrm>
        </p:spPr>
        <p:txBody>
          <a:bodyPr>
            <a:normAutofit/>
          </a:bodyPr>
          <a:lstStyle/>
          <a:p>
            <a:r>
              <a:rPr lang="de-DE" sz="4000"/>
              <a:t>Erholung der Arbeitsmarkt</a:t>
            </a:r>
            <a:endParaRPr lang="ru-RU" sz="4000"/>
          </a:p>
        </p:txBody>
      </p:sp>
      <p:sp>
        <p:nvSpPr>
          <p:cNvPr id="3" name="Объект 2">
            <a:extLst>
              <a:ext uri="{FF2B5EF4-FFF2-40B4-BE49-F238E27FC236}">
                <a16:creationId xmlns:a16="http://schemas.microsoft.com/office/drawing/2014/main" id="{FC37C4C0-BF57-6B57-F60C-E158F88F796D}"/>
              </a:ext>
            </a:extLst>
          </p:cNvPr>
          <p:cNvSpPr>
            <a:spLocks noGrp="1"/>
          </p:cNvSpPr>
          <p:nvPr>
            <p:ph idx="1"/>
          </p:nvPr>
        </p:nvSpPr>
        <p:spPr>
          <a:xfrm>
            <a:off x="838200" y="2434201"/>
            <a:ext cx="3822189" cy="3742762"/>
          </a:xfrm>
        </p:spPr>
        <p:txBody>
          <a:bodyPr>
            <a:normAutofit/>
          </a:bodyPr>
          <a:lstStyle/>
          <a:p>
            <a:r>
              <a:rPr lang="de-DE" sz="2000" dirty="0"/>
              <a:t>Die Erholung war ein langer und diffuser </a:t>
            </a:r>
            <a:r>
              <a:rPr lang="de-DE" sz="2000" dirty="0" err="1"/>
              <a:t>Prozess,der</a:t>
            </a:r>
            <a:r>
              <a:rPr lang="de-DE" sz="2000" dirty="0"/>
              <a:t> von verschiedenen Faktoren beeinflusst wurde und in verschiedene Bereichen unterschiedlich verlief.</a:t>
            </a:r>
            <a:endParaRPr lang="ru-RU" sz="2000" dirty="0"/>
          </a:p>
        </p:txBody>
      </p:sp>
    </p:spTree>
    <p:extLst>
      <p:ext uri="{BB962C8B-B14F-4D97-AF65-F5344CB8AC3E}">
        <p14:creationId xmlns:p14="http://schemas.microsoft.com/office/powerpoint/2010/main" val="57937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92FB0BD8-EAB5-1121-0C22-42EB0D96FE2E}"/>
              </a:ext>
            </a:extLst>
          </p:cNvPr>
          <p:cNvSpPr>
            <a:spLocks noGrp="1"/>
          </p:cNvSpPr>
          <p:nvPr>
            <p:ph type="title"/>
          </p:nvPr>
        </p:nvSpPr>
        <p:spPr>
          <a:xfrm>
            <a:off x="1137034" y="609600"/>
            <a:ext cx="4784796" cy="1330840"/>
          </a:xfrm>
        </p:spPr>
        <p:txBody>
          <a:bodyPr>
            <a:normAutofit/>
          </a:bodyPr>
          <a:lstStyle/>
          <a:p>
            <a:r>
              <a:rPr lang="de-DE" dirty="0"/>
              <a:t>Freizeitvergnügen</a:t>
            </a:r>
            <a:endParaRPr lang="ru-RU" dirty="0"/>
          </a:p>
        </p:txBody>
      </p:sp>
      <p:sp>
        <p:nvSpPr>
          <p:cNvPr id="3" name="Объект 2">
            <a:extLst>
              <a:ext uri="{FF2B5EF4-FFF2-40B4-BE49-F238E27FC236}">
                <a16:creationId xmlns:a16="http://schemas.microsoft.com/office/drawing/2014/main" id="{E99BC5A9-C128-076B-BEB2-56464EB61378}"/>
              </a:ext>
            </a:extLst>
          </p:cNvPr>
          <p:cNvSpPr>
            <a:spLocks noGrp="1"/>
          </p:cNvSpPr>
          <p:nvPr>
            <p:ph idx="1"/>
          </p:nvPr>
        </p:nvSpPr>
        <p:spPr>
          <a:xfrm>
            <a:off x="1137034" y="2194102"/>
            <a:ext cx="4438036" cy="3908585"/>
          </a:xfrm>
        </p:spPr>
        <p:txBody>
          <a:bodyPr>
            <a:normAutofit/>
          </a:bodyPr>
          <a:lstStyle/>
          <a:p>
            <a:r>
              <a:rPr lang="de-DE" sz="2000" dirty="0"/>
              <a:t>es gab in Deutschland zwischen 1945 und 1949 Freizeitvergnügen, allerdings war die Situation stark von den spezifischen Rahmenbedingungen </a:t>
            </a:r>
            <a:r>
              <a:rPr lang="de-DE" sz="2000" dirty="0" err="1"/>
              <a:t>abhänig</a:t>
            </a:r>
            <a:r>
              <a:rPr lang="de-DE" sz="2000" dirty="0"/>
              <a:t>:</a:t>
            </a:r>
            <a:endParaRPr lang="ru-RU" sz="2000" dirty="0"/>
          </a:p>
        </p:txBody>
      </p:sp>
      <p:pic>
        <p:nvPicPr>
          <p:cNvPr id="4" name="Рисунок 3">
            <a:extLst>
              <a:ext uri="{FF2B5EF4-FFF2-40B4-BE49-F238E27FC236}">
                <a16:creationId xmlns:a16="http://schemas.microsoft.com/office/drawing/2014/main" id="{2DD42EA0-C9C2-5349-F8D5-C7824DAE4641}"/>
              </a:ext>
            </a:extLst>
          </p:cNvPr>
          <p:cNvPicPr>
            <a:picLocks noChangeAspect="1"/>
          </p:cNvPicPr>
          <p:nvPr/>
        </p:nvPicPr>
        <p:blipFill>
          <a:blip r:embed="rId2"/>
          <a:stretch>
            <a:fillRect/>
          </a:stretch>
        </p:blipFill>
        <p:spPr>
          <a:xfrm>
            <a:off x="7268383" y="717012"/>
            <a:ext cx="3962103" cy="5446191"/>
          </a:xfrm>
          <a:prstGeom prst="rect">
            <a:avLst/>
          </a:prstGeom>
        </p:spPr>
      </p:pic>
    </p:spTree>
    <p:extLst>
      <p:ext uri="{BB962C8B-B14F-4D97-AF65-F5344CB8AC3E}">
        <p14:creationId xmlns:p14="http://schemas.microsoft.com/office/powerpoint/2010/main" val="399360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221FC8-EC46-DE43-BD0F-D96A97C9F36F}"/>
              </a:ext>
            </a:extLst>
          </p:cNvPr>
          <p:cNvSpPr>
            <a:spLocks noGrp="1"/>
          </p:cNvSpPr>
          <p:nvPr>
            <p:ph type="title"/>
          </p:nvPr>
        </p:nvSpPr>
        <p:spPr/>
        <p:txBody>
          <a:bodyPr/>
          <a:lstStyle/>
          <a:p>
            <a:r>
              <a:rPr lang="de-DE" dirty="0"/>
              <a:t>Die Macht im Staat</a:t>
            </a:r>
            <a:endParaRPr lang="ru-RU" dirty="0"/>
          </a:p>
        </p:txBody>
      </p:sp>
      <p:pic>
        <p:nvPicPr>
          <p:cNvPr id="5" name="Рисунок 4">
            <a:extLst>
              <a:ext uri="{FF2B5EF4-FFF2-40B4-BE49-F238E27FC236}">
                <a16:creationId xmlns:a16="http://schemas.microsoft.com/office/drawing/2014/main" id="{BA207E83-904E-45D2-1A53-FE8BA7BCBD8E}"/>
              </a:ext>
            </a:extLst>
          </p:cNvPr>
          <p:cNvPicPr>
            <a:picLocks noGrp="1" noChangeAspect="1"/>
          </p:cNvPicPr>
          <p:nvPr>
            <p:ph type="pic" idx="1"/>
          </p:nvPr>
        </p:nvPicPr>
        <p:blipFill>
          <a:blip r:embed="rId2"/>
          <a:srcRect l="3201" r="3201"/>
          <a:stretch>
            <a:fillRect/>
          </a:stretch>
        </p:blipFill>
        <p:spPr>
          <a:prstGeom prst="rect">
            <a:avLst/>
          </a:prstGeom>
        </p:spPr>
      </p:pic>
      <p:sp>
        <p:nvSpPr>
          <p:cNvPr id="4" name="Текст 3">
            <a:extLst>
              <a:ext uri="{FF2B5EF4-FFF2-40B4-BE49-F238E27FC236}">
                <a16:creationId xmlns:a16="http://schemas.microsoft.com/office/drawing/2014/main" id="{3DA53B78-5642-B8D9-C55C-8B1002B8EEA6}"/>
              </a:ext>
            </a:extLst>
          </p:cNvPr>
          <p:cNvSpPr>
            <a:spLocks noGrp="1"/>
          </p:cNvSpPr>
          <p:nvPr>
            <p:ph type="body" sz="half" idx="2"/>
          </p:nvPr>
        </p:nvSpPr>
        <p:spPr/>
        <p:txBody>
          <a:bodyPr/>
          <a:lstStyle/>
          <a:p>
            <a:r>
              <a:rPr lang="de-DE" dirty="0"/>
              <a:t>Die Macht im Staat zwischen 1945 und 1949 war komplex und hing von der jeweiligen Region ab:</a:t>
            </a:r>
          </a:p>
          <a:p>
            <a:r>
              <a:rPr lang="de-DE" dirty="0"/>
              <a:t>-Alliierter Kontrollrat</a:t>
            </a:r>
          </a:p>
          <a:p>
            <a:r>
              <a:rPr lang="de-DE" dirty="0"/>
              <a:t>-Zonenbefehlshaber</a:t>
            </a:r>
            <a:endParaRPr lang="ru-RU" dirty="0"/>
          </a:p>
        </p:txBody>
      </p:sp>
    </p:spTree>
    <p:extLst>
      <p:ext uri="{BB962C8B-B14F-4D97-AF65-F5344CB8AC3E}">
        <p14:creationId xmlns:p14="http://schemas.microsoft.com/office/powerpoint/2010/main" val="42888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216695F8-F9C0-867A-02A0-388711D9601C}"/>
              </a:ext>
            </a:extLst>
          </p:cNvPr>
          <p:cNvPicPr>
            <a:picLocks noChangeAspect="1"/>
          </p:cNvPicPr>
          <p:nvPr/>
        </p:nvPicPr>
        <p:blipFill rotWithShape="1">
          <a:blip r:embed="rId2"/>
          <a:srcRect b="807"/>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B5319CB9-935B-2C87-31BD-03AC6B59805C}"/>
              </a:ext>
            </a:extLst>
          </p:cNvPr>
          <p:cNvSpPr>
            <a:spLocks noGrp="1"/>
          </p:cNvSpPr>
          <p:nvPr>
            <p:ph type="title"/>
          </p:nvPr>
        </p:nvSpPr>
        <p:spPr>
          <a:xfrm>
            <a:off x="838200" y="365125"/>
            <a:ext cx="3822189" cy="1899912"/>
          </a:xfrm>
        </p:spPr>
        <p:txBody>
          <a:bodyPr>
            <a:normAutofit/>
          </a:bodyPr>
          <a:lstStyle/>
          <a:p>
            <a:r>
              <a:rPr lang="de-DE" sz="4000"/>
              <a:t>Schwarzmarkt</a:t>
            </a:r>
            <a:endParaRPr lang="ru-RU" sz="4000"/>
          </a:p>
        </p:txBody>
      </p:sp>
      <p:sp>
        <p:nvSpPr>
          <p:cNvPr id="3" name="Объект 2">
            <a:extLst>
              <a:ext uri="{FF2B5EF4-FFF2-40B4-BE49-F238E27FC236}">
                <a16:creationId xmlns:a16="http://schemas.microsoft.com/office/drawing/2014/main" id="{D5688A9F-BFBF-B3EF-B4C0-16D6667D29D4}"/>
              </a:ext>
            </a:extLst>
          </p:cNvPr>
          <p:cNvSpPr>
            <a:spLocks noGrp="1"/>
          </p:cNvSpPr>
          <p:nvPr>
            <p:ph idx="1"/>
          </p:nvPr>
        </p:nvSpPr>
        <p:spPr>
          <a:xfrm>
            <a:off x="838200" y="2434201"/>
            <a:ext cx="3822189" cy="3742762"/>
          </a:xfrm>
        </p:spPr>
        <p:txBody>
          <a:bodyPr>
            <a:normAutofit/>
          </a:bodyPr>
          <a:lstStyle/>
          <a:p>
            <a:r>
              <a:rPr lang="de-DE" sz="2000"/>
              <a:t>Der Schwarzmarkt war in Deutschland nach dem Zweiten Weltkrieg eine weit verbreitete Erscheinung. Er entstand aus der Not der Bevölkerung und der mangelnden Kontrolle der Alliierten.</a:t>
            </a:r>
            <a:endParaRPr lang="ru-RU" sz="2000"/>
          </a:p>
        </p:txBody>
      </p:sp>
    </p:spTree>
    <p:extLst>
      <p:ext uri="{BB962C8B-B14F-4D97-AF65-F5344CB8AC3E}">
        <p14:creationId xmlns:p14="http://schemas.microsoft.com/office/powerpoint/2010/main" val="68485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a:extLst>
              <a:ext uri="{FF2B5EF4-FFF2-40B4-BE49-F238E27FC236}">
                <a16:creationId xmlns:a16="http://schemas.microsoft.com/office/drawing/2014/main" id="{4EFA7B0A-5C10-368D-767C-45505EC2E04D}"/>
              </a:ext>
            </a:extLst>
          </p:cNvPr>
          <p:cNvPicPr>
            <a:picLocks noChangeAspect="1"/>
          </p:cNvPicPr>
          <p:nvPr/>
        </p:nvPicPr>
        <p:blipFill rotWithShape="1">
          <a:blip r:embed="rId2"/>
          <a:srcRect l="6292" r="3343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Рисунок 3">
            <a:extLst>
              <a:ext uri="{FF2B5EF4-FFF2-40B4-BE49-F238E27FC236}">
                <a16:creationId xmlns:a16="http://schemas.microsoft.com/office/drawing/2014/main" id="{FA7DD803-E18A-C371-E9FD-B943BEB87A5C}"/>
              </a:ext>
            </a:extLst>
          </p:cNvPr>
          <p:cNvPicPr>
            <a:picLocks noChangeAspect="1"/>
          </p:cNvPicPr>
          <p:nvPr/>
        </p:nvPicPr>
        <p:blipFill rotWithShape="1">
          <a:blip r:embed="rId3"/>
          <a:srcRect t="24840" r="-1" b="-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Заголовок 1">
            <a:extLst>
              <a:ext uri="{FF2B5EF4-FFF2-40B4-BE49-F238E27FC236}">
                <a16:creationId xmlns:a16="http://schemas.microsoft.com/office/drawing/2014/main" id="{83FFC90E-59DE-03C1-35FF-C7906443457E}"/>
              </a:ext>
            </a:extLst>
          </p:cNvPr>
          <p:cNvSpPr>
            <a:spLocks noGrp="1"/>
          </p:cNvSpPr>
          <p:nvPr>
            <p:ph type="title"/>
          </p:nvPr>
        </p:nvSpPr>
        <p:spPr>
          <a:xfrm>
            <a:off x="448056" y="859536"/>
            <a:ext cx="4832802" cy="1243584"/>
          </a:xfrm>
        </p:spPr>
        <p:txBody>
          <a:bodyPr>
            <a:normAutofit/>
          </a:bodyPr>
          <a:lstStyle/>
          <a:p>
            <a:r>
              <a:rPr lang="de-DE" sz="3400"/>
              <a:t>Währungsreform</a:t>
            </a:r>
            <a:endParaRPr lang="ru-RU" sz="3400"/>
          </a:p>
        </p:txBody>
      </p:sp>
      <p:sp>
        <p:nvSpPr>
          <p:cNvPr id="23"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Объект 2">
            <a:extLst>
              <a:ext uri="{FF2B5EF4-FFF2-40B4-BE49-F238E27FC236}">
                <a16:creationId xmlns:a16="http://schemas.microsoft.com/office/drawing/2014/main" id="{A7FD6EB5-B106-4ACC-2F1A-24906336D34A}"/>
              </a:ext>
            </a:extLst>
          </p:cNvPr>
          <p:cNvSpPr>
            <a:spLocks noGrp="1"/>
          </p:cNvSpPr>
          <p:nvPr>
            <p:ph idx="1"/>
          </p:nvPr>
        </p:nvSpPr>
        <p:spPr>
          <a:xfrm>
            <a:off x="448056" y="2512611"/>
            <a:ext cx="4832803" cy="3664351"/>
          </a:xfrm>
        </p:spPr>
        <p:txBody>
          <a:bodyPr>
            <a:normAutofit/>
          </a:bodyPr>
          <a:lstStyle/>
          <a:p>
            <a:r>
              <a:rPr lang="de-DE" sz="2000"/>
              <a:t>Die Währungsreform von 1948 war ein entscheidendes Ereignis für die deutsche Wirtschaft und Gesellschaft in der Nachkriegszeit (1945-1949). Die zuvor hyperinflationäre Reichsmark wurde durch die Deutsche Mark ersetzt, was weitreichende Folgen hatte.</a:t>
            </a:r>
            <a:endParaRPr lang="ru-RU" sz="2000"/>
          </a:p>
        </p:txBody>
      </p:sp>
    </p:spTree>
    <p:extLst>
      <p:ext uri="{BB962C8B-B14F-4D97-AF65-F5344CB8AC3E}">
        <p14:creationId xmlns:p14="http://schemas.microsoft.com/office/powerpoint/2010/main" val="332197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9E08F85-F900-981A-9F38-D712602C8C8F}"/>
              </a:ext>
            </a:extLst>
          </p:cNvPr>
          <p:cNvSpPr>
            <a:spLocks noGrp="1"/>
          </p:cNvSpPr>
          <p:nvPr>
            <p:ph type="title"/>
          </p:nvPr>
        </p:nvSpPr>
        <p:spPr>
          <a:xfrm>
            <a:off x="761800" y="762001"/>
            <a:ext cx="5334197" cy="1708242"/>
          </a:xfrm>
        </p:spPr>
        <p:txBody>
          <a:bodyPr anchor="ctr">
            <a:normAutofit/>
          </a:bodyPr>
          <a:lstStyle/>
          <a:p>
            <a:r>
              <a:rPr lang="de-DE" sz="4000"/>
              <a:t>Inflation</a:t>
            </a:r>
            <a:endParaRPr lang="ru-RU" sz="4000"/>
          </a:p>
        </p:txBody>
      </p:sp>
      <p:sp>
        <p:nvSpPr>
          <p:cNvPr id="3" name="Объект 2">
            <a:extLst>
              <a:ext uri="{FF2B5EF4-FFF2-40B4-BE49-F238E27FC236}">
                <a16:creationId xmlns:a16="http://schemas.microsoft.com/office/drawing/2014/main" id="{7C53528B-5E93-D830-D1B9-67E2E108A083}"/>
              </a:ext>
            </a:extLst>
          </p:cNvPr>
          <p:cNvSpPr>
            <a:spLocks noGrp="1"/>
          </p:cNvSpPr>
          <p:nvPr>
            <p:ph idx="1"/>
          </p:nvPr>
        </p:nvSpPr>
        <p:spPr>
          <a:xfrm>
            <a:off x="761800" y="2470244"/>
            <a:ext cx="5334197" cy="3769835"/>
          </a:xfrm>
        </p:spPr>
        <p:txBody>
          <a:bodyPr anchor="ctr">
            <a:normAutofit/>
          </a:bodyPr>
          <a:lstStyle/>
          <a:p>
            <a:r>
              <a:rPr lang="de-DE" sz="1600" dirty="0"/>
              <a:t>Die Zeit nach dem Zweiten Weltkrieg war in Deutschland von einer extremen Inflation und Geldentwertung geprägt. Die Reichsmark, die Währung der Zeit, verlor rapide an Wert, was tiefgreifende Auswirkungen auf die Bevölkerung und die Wirtschaft hatte.</a:t>
            </a:r>
          </a:p>
          <a:p>
            <a:endParaRPr lang="de-DE" sz="1600" dirty="0"/>
          </a:p>
          <a:p>
            <a:r>
              <a:rPr lang="de-DE" sz="1600" dirty="0"/>
              <a:t>Ursachen der Inflation:</a:t>
            </a:r>
          </a:p>
          <a:p>
            <a:endParaRPr lang="de-DE" sz="1600" dirty="0"/>
          </a:p>
          <a:p>
            <a:r>
              <a:rPr lang="de-DE" sz="1600" dirty="0"/>
              <a:t>Hohe Kriegskosten</a:t>
            </a:r>
          </a:p>
          <a:p>
            <a:r>
              <a:rPr lang="de-DE" sz="1600" dirty="0"/>
              <a:t>Zerstörung der Infrastruktur</a:t>
            </a:r>
          </a:p>
          <a:p>
            <a:r>
              <a:rPr lang="de-DE" sz="1600" dirty="0"/>
              <a:t>Mangelnde Kontrolle der Geldmenge</a:t>
            </a:r>
          </a:p>
          <a:p>
            <a:r>
              <a:rPr lang="de-DE" sz="1600" dirty="0"/>
              <a:t>Schwarzmarkt:</a:t>
            </a:r>
          </a:p>
          <a:p>
            <a:endParaRPr lang="ru-RU" sz="1600" dirty="0"/>
          </a:p>
        </p:txBody>
      </p:sp>
      <p:pic>
        <p:nvPicPr>
          <p:cNvPr id="5" name="Picture 4" descr="Grafik auf Dokument mit Stift">
            <a:extLst>
              <a:ext uri="{FF2B5EF4-FFF2-40B4-BE49-F238E27FC236}">
                <a16:creationId xmlns:a16="http://schemas.microsoft.com/office/drawing/2014/main" id="{BC707E9E-94F4-DA7F-3799-2EE9CD2EE0B5}"/>
              </a:ext>
            </a:extLst>
          </p:cNvPr>
          <p:cNvPicPr>
            <a:picLocks noChangeAspect="1"/>
          </p:cNvPicPr>
          <p:nvPr/>
        </p:nvPicPr>
        <p:blipFill rotWithShape="1">
          <a:blip r:embed="rId2"/>
          <a:srcRect l="30943" r="1722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235889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421463-6291-BD87-A595-16C8BDBAAA32}"/>
              </a:ext>
            </a:extLst>
          </p:cNvPr>
          <p:cNvSpPr>
            <a:spLocks noGrp="1"/>
          </p:cNvSpPr>
          <p:nvPr>
            <p:ph type="title"/>
          </p:nvPr>
        </p:nvSpPr>
        <p:spPr>
          <a:xfrm>
            <a:off x="876694" y="741391"/>
            <a:ext cx="3549649" cy="1616203"/>
          </a:xfrm>
        </p:spPr>
        <p:txBody>
          <a:bodyPr anchor="b">
            <a:normAutofit/>
          </a:bodyPr>
          <a:lstStyle/>
          <a:p>
            <a:r>
              <a:rPr lang="de-DE" sz="3200"/>
              <a:t>Gründung der BRD und DDR</a:t>
            </a:r>
            <a:endParaRPr lang="ru-RU" sz="3200"/>
          </a:p>
        </p:txBody>
      </p:sp>
      <p:sp>
        <p:nvSpPr>
          <p:cNvPr id="3" name="Объект 2">
            <a:extLst>
              <a:ext uri="{FF2B5EF4-FFF2-40B4-BE49-F238E27FC236}">
                <a16:creationId xmlns:a16="http://schemas.microsoft.com/office/drawing/2014/main" id="{CC8F7F64-FCB4-C848-D450-834D01E8FC7B}"/>
              </a:ext>
            </a:extLst>
          </p:cNvPr>
          <p:cNvSpPr>
            <a:spLocks noGrp="1"/>
          </p:cNvSpPr>
          <p:nvPr>
            <p:ph idx="1"/>
          </p:nvPr>
        </p:nvSpPr>
        <p:spPr>
          <a:xfrm>
            <a:off x="876693" y="2533476"/>
            <a:ext cx="3346964" cy="3447832"/>
          </a:xfrm>
        </p:spPr>
        <p:txBody>
          <a:bodyPr anchor="t">
            <a:normAutofit/>
          </a:bodyPr>
          <a:lstStyle/>
          <a:p>
            <a:r>
              <a:rPr lang="de-DE" sz="2000"/>
              <a:t>Nach dem Zweiten Weltkrieg war Deutschland in vier Besatzungszonen aufgeteilt, die von den USA, Großbritannien, Frankreich und der Sowjetunion kontrolliert wurden. Die Spannungen zwischen den Alliierten nahmen zu und führten zum Kalten Krieg.</a:t>
            </a:r>
            <a:endParaRPr lang="ru-RU" sz="2000"/>
          </a:p>
        </p:txBody>
      </p:sp>
      <p:pic>
        <p:nvPicPr>
          <p:cNvPr id="4" name="Рисунок 3">
            <a:extLst>
              <a:ext uri="{FF2B5EF4-FFF2-40B4-BE49-F238E27FC236}">
                <a16:creationId xmlns:a16="http://schemas.microsoft.com/office/drawing/2014/main" id="{649ED5AF-9D70-C1FE-F13E-90B66F9C740A}"/>
              </a:ext>
            </a:extLst>
          </p:cNvPr>
          <p:cNvPicPr>
            <a:picLocks noChangeAspect="1"/>
          </p:cNvPicPr>
          <p:nvPr/>
        </p:nvPicPr>
        <p:blipFill rotWithShape="1">
          <a:blip r:embed="rId2"/>
          <a:srcRect r="7456" b="-2"/>
          <a:stretch/>
        </p:blipFill>
        <p:spPr>
          <a:xfrm>
            <a:off x="5089243" y="877413"/>
            <a:ext cx="6222628" cy="5043096"/>
          </a:xfrm>
          <a:prstGeom prst="rect">
            <a:avLst/>
          </a:prstGeom>
        </p:spPr>
      </p:pic>
      <p:grpSp>
        <p:nvGrpSpPr>
          <p:cNvPr id="9" name="Group 8">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0" name="Rectangle 9">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569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2224D8-9F3F-FFC4-4105-A33D130EA71F}"/>
              </a:ext>
            </a:extLst>
          </p:cNvPr>
          <p:cNvSpPr>
            <a:spLocks noGrp="1"/>
          </p:cNvSpPr>
          <p:nvPr>
            <p:ph type="title"/>
          </p:nvPr>
        </p:nvSpPr>
        <p:spPr>
          <a:xfrm>
            <a:off x="876694" y="741391"/>
            <a:ext cx="3549649" cy="1616203"/>
          </a:xfrm>
        </p:spPr>
        <p:txBody>
          <a:bodyPr anchor="b">
            <a:normAutofit/>
          </a:bodyPr>
          <a:lstStyle/>
          <a:p>
            <a:r>
              <a:rPr lang="de-DE" sz="3200"/>
              <a:t>Versorgung 1945-1949</a:t>
            </a:r>
            <a:endParaRPr lang="ru-RU" sz="3200"/>
          </a:p>
        </p:txBody>
      </p:sp>
      <p:sp>
        <p:nvSpPr>
          <p:cNvPr id="8" name="Content Placeholder 7">
            <a:extLst>
              <a:ext uri="{FF2B5EF4-FFF2-40B4-BE49-F238E27FC236}">
                <a16:creationId xmlns:a16="http://schemas.microsoft.com/office/drawing/2014/main" id="{152DAEC8-D7A0-EECF-2152-0F9E6BF3018B}"/>
              </a:ext>
            </a:extLst>
          </p:cNvPr>
          <p:cNvSpPr>
            <a:spLocks noGrp="1"/>
          </p:cNvSpPr>
          <p:nvPr>
            <p:ph idx="1"/>
          </p:nvPr>
        </p:nvSpPr>
        <p:spPr>
          <a:xfrm>
            <a:off x="876693" y="2533476"/>
            <a:ext cx="3346964" cy="3447832"/>
          </a:xfrm>
        </p:spPr>
        <p:txBody>
          <a:bodyPr anchor="t">
            <a:normAutofit fontScale="92500" lnSpcReduction="10000"/>
          </a:bodyPr>
          <a:lstStyle/>
          <a:p>
            <a:r>
              <a:rPr lang="de-DE" sz="2000" dirty="0"/>
              <a:t>Lebensmittel Versorgung </a:t>
            </a:r>
          </a:p>
          <a:p>
            <a:endParaRPr lang="de-DE" sz="2000" dirty="0"/>
          </a:p>
          <a:p>
            <a:r>
              <a:rPr lang="de-DE" sz="2000" dirty="0"/>
              <a:t>Die Lebensmittelversorgung in Deutschland zwischen 1945 und 1949 war eine große Herausforderung. Die Folgen des Zweiten Weltkriegs, wie die Zerstörung der Infrastruktur und die Demontage von Industriebetrieben, führten zu einem Mangel an Nahrungsmitteln.</a:t>
            </a:r>
            <a:endParaRPr lang="en-US" sz="2000" dirty="0"/>
          </a:p>
        </p:txBody>
      </p:sp>
      <p:pic>
        <p:nvPicPr>
          <p:cNvPr id="4" name="Объект 3">
            <a:extLst>
              <a:ext uri="{FF2B5EF4-FFF2-40B4-BE49-F238E27FC236}">
                <a16:creationId xmlns:a16="http://schemas.microsoft.com/office/drawing/2014/main" id="{C463F099-3F4E-BCED-ACD2-B050309362E9}"/>
              </a:ext>
            </a:extLst>
          </p:cNvPr>
          <p:cNvPicPr>
            <a:picLocks noChangeAspect="1"/>
          </p:cNvPicPr>
          <p:nvPr/>
        </p:nvPicPr>
        <p:blipFill rotWithShape="1">
          <a:blip r:embed="rId2"/>
          <a:srcRect r="13938" b="2"/>
          <a:stretch/>
        </p:blipFill>
        <p:spPr>
          <a:xfrm>
            <a:off x="5089243" y="877413"/>
            <a:ext cx="6222628" cy="5043096"/>
          </a:xfrm>
          <a:prstGeom prst="rect">
            <a:avLst/>
          </a:prstGeom>
        </p:spPr>
      </p:pic>
      <p:grpSp>
        <p:nvGrpSpPr>
          <p:cNvPr id="11" name="Group 10">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2" name="Rectangle 11">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795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102841E5-60FD-8883-77A4-777E6202840E}"/>
              </a:ext>
            </a:extLst>
          </p:cNvPr>
          <p:cNvPicPr>
            <a:picLocks noChangeAspect="1"/>
          </p:cNvPicPr>
          <p:nvPr/>
        </p:nvPicPr>
        <p:blipFill rotWithShape="1">
          <a:blip r:embed="rId2"/>
          <a:srcRect r="6237"/>
          <a:stretch/>
        </p:blipFill>
        <p:spPr>
          <a:xfrm>
            <a:off x="2522356"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8C7E2CE9-1300-64C7-595E-58384FFFEE81}"/>
              </a:ext>
            </a:extLst>
          </p:cNvPr>
          <p:cNvSpPr>
            <a:spLocks noGrp="1"/>
          </p:cNvSpPr>
          <p:nvPr>
            <p:ph type="title"/>
          </p:nvPr>
        </p:nvSpPr>
        <p:spPr>
          <a:xfrm>
            <a:off x="838200" y="365125"/>
            <a:ext cx="3822189" cy="1899912"/>
          </a:xfrm>
        </p:spPr>
        <p:txBody>
          <a:bodyPr>
            <a:normAutofit/>
          </a:bodyPr>
          <a:lstStyle/>
          <a:p>
            <a:r>
              <a:rPr lang="de-DE" sz="3100"/>
              <a:t>Die Wohnungssituation in Deutschland 1945-1949</a:t>
            </a:r>
            <a:endParaRPr lang="ru-RU" sz="3100"/>
          </a:p>
        </p:txBody>
      </p:sp>
      <p:sp>
        <p:nvSpPr>
          <p:cNvPr id="3" name="Объект 2">
            <a:extLst>
              <a:ext uri="{FF2B5EF4-FFF2-40B4-BE49-F238E27FC236}">
                <a16:creationId xmlns:a16="http://schemas.microsoft.com/office/drawing/2014/main" id="{C4FEFF5E-5F09-9C91-2F78-9C95E7CB304D}"/>
              </a:ext>
            </a:extLst>
          </p:cNvPr>
          <p:cNvSpPr>
            <a:spLocks noGrp="1"/>
          </p:cNvSpPr>
          <p:nvPr>
            <p:ph idx="1"/>
          </p:nvPr>
        </p:nvSpPr>
        <p:spPr>
          <a:xfrm>
            <a:off x="838200" y="2434201"/>
            <a:ext cx="3822189" cy="3742762"/>
          </a:xfrm>
        </p:spPr>
        <p:txBody>
          <a:bodyPr>
            <a:normAutofit/>
          </a:bodyPr>
          <a:lstStyle/>
          <a:p>
            <a:r>
              <a:rPr lang="de-DE" sz="1700"/>
              <a:t>Die Wohnungssituation in Deutschland nach dem Zweiten Weltkrieg war katastrophal. Durch den Krieg waren Millionen von Wohnungen zerstört oder beschädigt. Die Bevölkerung litt unter akutem Wohnungsmangel.</a:t>
            </a:r>
          </a:p>
          <a:p>
            <a:r>
              <a:rPr lang="de-DE" sz="1700"/>
              <a:t>Ursachen der Wohnungsnot:</a:t>
            </a:r>
          </a:p>
          <a:p>
            <a:endParaRPr lang="de-DE" sz="1700"/>
          </a:p>
          <a:p>
            <a:r>
              <a:rPr lang="de-DE" sz="1700"/>
              <a:t>Zerstörung durch den Krieg </a:t>
            </a:r>
          </a:p>
          <a:p>
            <a:r>
              <a:rPr lang="de-DE" sz="1700"/>
              <a:t>Zustrom von Flüchtlingen</a:t>
            </a:r>
          </a:p>
          <a:p>
            <a:r>
              <a:rPr lang="de-DE" sz="1700"/>
              <a:t>Baustopp</a:t>
            </a:r>
          </a:p>
          <a:p>
            <a:r>
              <a:rPr lang="de-DE" sz="1700"/>
              <a:t>Mangel an Baumaterialien</a:t>
            </a:r>
          </a:p>
          <a:p>
            <a:endParaRPr lang="de-DE" sz="1700"/>
          </a:p>
          <a:p>
            <a:endParaRPr lang="de-DE" sz="1700"/>
          </a:p>
          <a:p>
            <a:endParaRPr lang="de-DE" sz="1700"/>
          </a:p>
          <a:p>
            <a:endParaRPr lang="de-DE" sz="1700"/>
          </a:p>
          <a:p>
            <a:endParaRPr lang="ru-RU" sz="1700"/>
          </a:p>
        </p:txBody>
      </p:sp>
    </p:spTree>
    <p:extLst>
      <p:ext uri="{BB962C8B-B14F-4D97-AF65-F5344CB8AC3E}">
        <p14:creationId xmlns:p14="http://schemas.microsoft.com/office/powerpoint/2010/main" val="135369199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851</Words>
  <Application>Microsoft Office PowerPoint</Application>
  <PresentationFormat>Широкоэкранный</PresentationFormat>
  <Paragraphs>88</Paragraphs>
  <Slides>21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Arial</vt:lpstr>
      <vt:lpstr>Calibri</vt:lpstr>
      <vt:lpstr>Calibri Light</vt:lpstr>
      <vt:lpstr>Тема Office</vt:lpstr>
      <vt:lpstr>Deutschland  1945-1949</vt:lpstr>
      <vt:lpstr>Besatzungsmächte</vt:lpstr>
      <vt:lpstr>Die Macht im Staat</vt:lpstr>
      <vt:lpstr>Schwarzmarkt</vt:lpstr>
      <vt:lpstr>Währungsreform</vt:lpstr>
      <vt:lpstr>Inflation</vt:lpstr>
      <vt:lpstr>Gründung der BRD und DDR</vt:lpstr>
      <vt:lpstr>Versorgung 1945-1949</vt:lpstr>
      <vt:lpstr>Die Wohnungssituation in Deutschland 1945-1949</vt:lpstr>
      <vt:lpstr>Hamstern </vt:lpstr>
      <vt:lpstr>Der Hungerwinter 1946/47 </vt:lpstr>
      <vt:lpstr>Frauenbild/Familie 1945-1949 </vt:lpstr>
      <vt:lpstr>Leben ohne Männer in Deutschland  1945-1949</vt:lpstr>
      <vt:lpstr>Kriegsgefangenschaft und die Rückkehr der Männer bis 1950 (Adenauers Verhandlungen mit Moskau)</vt:lpstr>
      <vt:lpstr> Das Frauenbild im Wandel: 1945-1949</vt:lpstr>
      <vt:lpstr>Erziehung und Bildung 1945-1949</vt:lpstr>
      <vt:lpstr>Das Schulleben 1945-1949</vt:lpstr>
      <vt:lpstr>Schulziele 1945-1949</vt:lpstr>
      <vt:lpstr>Arbeit und Freizeit</vt:lpstr>
      <vt:lpstr>Erholung der Arbeitsmarkt</vt:lpstr>
      <vt:lpstr>Freizeitvergnügen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Deutschland  1945-1949</dc:title>
  <dc:creator>Elena Iurchevici</dc:creator>
  <cp:lastModifiedBy>Elena Iurchevici</cp:lastModifiedBy>
  <cp:revision>2</cp:revision>
  <dcterms:created xsi:type="dcterms:W3CDTF">2024-02-04T10:58:59Z</dcterms:created>
  <dcterms:modified xsi:type="dcterms:W3CDTF">2024-02-04T17:03:17Z</dcterms:modified>
</cp:coreProperties>
</file>