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59" r:id="rId5"/>
    <p:sldId id="260" r:id="rId6"/>
    <p:sldId id="261" r:id="rId7"/>
    <p:sldId id="276"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3" autoAdjust="0"/>
    <p:restoredTop sz="94660"/>
  </p:normalViewPr>
  <p:slideViewPr>
    <p:cSldViewPr snapToGrid="0">
      <p:cViewPr varScale="1">
        <p:scale>
          <a:sx n="62" d="100"/>
          <a:sy n="62" d="100"/>
        </p:scale>
        <p:origin x="56"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33F9F219-E9C4-4B77-8551-2EE10BAD6661}" type="datetimeFigureOut">
              <a:rPr lang="de-DE" smtClean="0"/>
              <a:t>25.02.2024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CF2B999-D99C-4C65-94AF-9EE24EFF759A}" type="slidenum">
              <a:rPr lang="de-DE" smtClean="0"/>
              <a:t>‹Nr.›</a:t>
            </a:fld>
            <a:endParaRPr lang="de-DE"/>
          </a:p>
        </p:txBody>
      </p:sp>
    </p:spTree>
    <p:extLst>
      <p:ext uri="{BB962C8B-B14F-4D97-AF65-F5344CB8AC3E}">
        <p14:creationId xmlns:p14="http://schemas.microsoft.com/office/powerpoint/2010/main" val="3467399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3F9F219-E9C4-4B77-8551-2EE10BAD6661}" type="datetimeFigureOut">
              <a:rPr lang="de-DE" smtClean="0"/>
              <a:t>25.02.2024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CF2B999-D99C-4C65-94AF-9EE24EFF759A}" type="slidenum">
              <a:rPr lang="de-DE" smtClean="0"/>
              <a:t>‹Nr.›</a:t>
            </a:fld>
            <a:endParaRPr lang="de-DE"/>
          </a:p>
        </p:txBody>
      </p:sp>
    </p:spTree>
    <p:extLst>
      <p:ext uri="{BB962C8B-B14F-4D97-AF65-F5344CB8AC3E}">
        <p14:creationId xmlns:p14="http://schemas.microsoft.com/office/powerpoint/2010/main" val="360775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3F9F219-E9C4-4B77-8551-2EE10BAD6661}" type="datetimeFigureOut">
              <a:rPr lang="de-DE" smtClean="0"/>
              <a:t>25.02.2024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CF2B999-D99C-4C65-94AF-9EE24EFF759A}" type="slidenum">
              <a:rPr lang="de-DE" smtClean="0"/>
              <a:t>‹Nr.›</a:t>
            </a:fld>
            <a:endParaRPr lang="de-DE"/>
          </a:p>
        </p:txBody>
      </p:sp>
    </p:spTree>
    <p:extLst>
      <p:ext uri="{BB962C8B-B14F-4D97-AF65-F5344CB8AC3E}">
        <p14:creationId xmlns:p14="http://schemas.microsoft.com/office/powerpoint/2010/main" val="3405912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3F9F219-E9C4-4B77-8551-2EE10BAD6661}" type="datetimeFigureOut">
              <a:rPr lang="de-DE" smtClean="0"/>
              <a:t>25.02.2024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CF2B999-D99C-4C65-94AF-9EE24EFF759A}" type="slidenum">
              <a:rPr lang="de-DE" smtClean="0"/>
              <a:t>‹Nr.›</a:t>
            </a:fld>
            <a:endParaRPr lang="de-DE"/>
          </a:p>
        </p:txBody>
      </p:sp>
    </p:spTree>
    <p:extLst>
      <p:ext uri="{BB962C8B-B14F-4D97-AF65-F5344CB8AC3E}">
        <p14:creationId xmlns:p14="http://schemas.microsoft.com/office/powerpoint/2010/main" val="3220277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3F9F219-E9C4-4B77-8551-2EE10BAD6661}" type="datetimeFigureOut">
              <a:rPr lang="de-DE" smtClean="0"/>
              <a:t>25.02.2024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CF2B999-D99C-4C65-94AF-9EE24EFF759A}" type="slidenum">
              <a:rPr lang="de-DE" smtClean="0"/>
              <a:t>‹Nr.›</a:t>
            </a:fld>
            <a:endParaRPr lang="de-DE"/>
          </a:p>
        </p:txBody>
      </p:sp>
    </p:spTree>
    <p:extLst>
      <p:ext uri="{BB962C8B-B14F-4D97-AF65-F5344CB8AC3E}">
        <p14:creationId xmlns:p14="http://schemas.microsoft.com/office/powerpoint/2010/main" val="1526887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33F9F219-E9C4-4B77-8551-2EE10BAD6661}" type="datetimeFigureOut">
              <a:rPr lang="de-DE" smtClean="0"/>
              <a:t>25.02.2024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CF2B999-D99C-4C65-94AF-9EE24EFF759A}" type="slidenum">
              <a:rPr lang="de-DE" smtClean="0"/>
              <a:t>‹Nr.›</a:t>
            </a:fld>
            <a:endParaRPr lang="de-DE"/>
          </a:p>
        </p:txBody>
      </p:sp>
    </p:spTree>
    <p:extLst>
      <p:ext uri="{BB962C8B-B14F-4D97-AF65-F5344CB8AC3E}">
        <p14:creationId xmlns:p14="http://schemas.microsoft.com/office/powerpoint/2010/main" val="4147189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33F9F219-E9C4-4B77-8551-2EE10BAD6661}" type="datetimeFigureOut">
              <a:rPr lang="de-DE" smtClean="0"/>
              <a:t>25.02.2024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CF2B999-D99C-4C65-94AF-9EE24EFF759A}" type="slidenum">
              <a:rPr lang="de-DE" smtClean="0"/>
              <a:t>‹Nr.›</a:t>
            </a:fld>
            <a:endParaRPr lang="de-DE"/>
          </a:p>
        </p:txBody>
      </p:sp>
    </p:spTree>
    <p:extLst>
      <p:ext uri="{BB962C8B-B14F-4D97-AF65-F5344CB8AC3E}">
        <p14:creationId xmlns:p14="http://schemas.microsoft.com/office/powerpoint/2010/main" val="2478773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33F9F219-E9C4-4B77-8551-2EE10BAD6661}" type="datetimeFigureOut">
              <a:rPr lang="de-DE" smtClean="0"/>
              <a:t>25.02.2024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CF2B999-D99C-4C65-94AF-9EE24EFF759A}" type="slidenum">
              <a:rPr lang="de-DE" smtClean="0"/>
              <a:t>‹Nr.›</a:t>
            </a:fld>
            <a:endParaRPr lang="de-DE"/>
          </a:p>
        </p:txBody>
      </p:sp>
    </p:spTree>
    <p:extLst>
      <p:ext uri="{BB962C8B-B14F-4D97-AF65-F5344CB8AC3E}">
        <p14:creationId xmlns:p14="http://schemas.microsoft.com/office/powerpoint/2010/main" val="1912008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F9F219-E9C4-4B77-8551-2EE10BAD6661}" type="datetimeFigureOut">
              <a:rPr lang="de-DE" smtClean="0"/>
              <a:t>25.02.2024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7CF2B999-D99C-4C65-94AF-9EE24EFF759A}" type="slidenum">
              <a:rPr lang="de-DE" smtClean="0"/>
              <a:t>‹Nr.›</a:t>
            </a:fld>
            <a:endParaRPr lang="de-DE"/>
          </a:p>
        </p:txBody>
      </p:sp>
    </p:spTree>
    <p:extLst>
      <p:ext uri="{BB962C8B-B14F-4D97-AF65-F5344CB8AC3E}">
        <p14:creationId xmlns:p14="http://schemas.microsoft.com/office/powerpoint/2010/main" val="3583874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3F9F219-E9C4-4B77-8551-2EE10BAD6661}" type="datetimeFigureOut">
              <a:rPr lang="de-DE" smtClean="0"/>
              <a:t>25.02.2024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CF2B999-D99C-4C65-94AF-9EE24EFF759A}" type="slidenum">
              <a:rPr lang="de-DE" smtClean="0"/>
              <a:t>‹Nr.›</a:t>
            </a:fld>
            <a:endParaRPr lang="de-DE"/>
          </a:p>
        </p:txBody>
      </p:sp>
    </p:spTree>
    <p:extLst>
      <p:ext uri="{BB962C8B-B14F-4D97-AF65-F5344CB8AC3E}">
        <p14:creationId xmlns:p14="http://schemas.microsoft.com/office/powerpoint/2010/main" val="3401289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3F9F219-E9C4-4B77-8551-2EE10BAD6661}" type="datetimeFigureOut">
              <a:rPr lang="de-DE" smtClean="0"/>
              <a:t>25.02.2024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CF2B999-D99C-4C65-94AF-9EE24EFF759A}" type="slidenum">
              <a:rPr lang="de-DE" smtClean="0"/>
              <a:t>‹Nr.›</a:t>
            </a:fld>
            <a:endParaRPr lang="de-DE"/>
          </a:p>
        </p:txBody>
      </p:sp>
    </p:spTree>
    <p:extLst>
      <p:ext uri="{BB962C8B-B14F-4D97-AF65-F5344CB8AC3E}">
        <p14:creationId xmlns:p14="http://schemas.microsoft.com/office/powerpoint/2010/main" val="481477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F9F219-E9C4-4B77-8551-2EE10BAD6661}" type="datetimeFigureOut">
              <a:rPr lang="de-DE" smtClean="0"/>
              <a:t>25.02.2024</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2B999-D99C-4C65-94AF-9EE24EFF759A}" type="slidenum">
              <a:rPr lang="de-DE" smtClean="0"/>
              <a:t>‹Nr.›</a:t>
            </a:fld>
            <a:endParaRPr lang="de-DE"/>
          </a:p>
        </p:txBody>
      </p:sp>
    </p:spTree>
    <p:extLst>
      <p:ext uri="{BB962C8B-B14F-4D97-AF65-F5344CB8AC3E}">
        <p14:creationId xmlns:p14="http://schemas.microsoft.com/office/powerpoint/2010/main" val="154484518"/>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jpg"/><Relationship Id="rId5" Type="http://schemas.openxmlformats.org/officeDocument/2006/relationships/image" Target="../media/image12.jp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7.pn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microsoft.com/office/2007/relationships/hdphoto" Target="../media/hdphoto4.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95AC8E9-7D58-46A6-8F83-B512D0AB2EE6}"/>
              </a:ext>
            </a:extLst>
          </p:cNvPr>
          <p:cNvPicPr>
            <a:picLocks noChangeAspect="1"/>
          </p:cNvPicPr>
          <p:nvPr/>
        </p:nvPicPr>
        <p:blipFill>
          <a:blip r:embed="rId2">
            <a:alphaModFix amt="8000"/>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val="0"/>
              </a:ext>
            </a:extLst>
          </a:blip>
          <a:stretch>
            <a:fillRect/>
          </a:stretch>
        </p:blipFill>
        <p:spPr>
          <a:xfrm>
            <a:off x="-707135" y="-131455"/>
            <a:ext cx="12993727" cy="7308971"/>
          </a:xfrm>
          <a:prstGeom prst="rect">
            <a:avLst/>
          </a:prstGeom>
        </p:spPr>
      </p:pic>
      <p:sp>
        <p:nvSpPr>
          <p:cNvPr id="2" name="Titel 1">
            <a:extLst>
              <a:ext uri="{FF2B5EF4-FFF2-40B4-BE49-F238E27FC236}">
                <a16:creationId xmlns:a16="http://schemas.microsoft.com/office/drawing/2014/main" id="{A92CF1E5-B147-497A-BF6B-10FECE7083BD}"/>
              </a:ext>
            </a:extLst>
          </p:cNvPr>
          <p:cNvSpPr>
            <a:spLocks noGrp="1"/>
          </p:cNvSpPr>
          <p:nvPr>
            <p:ph type="ctrTitle"/>
          </p:nvPr>
        </p:nvSpPr>
        <p:spPr>
          <a:xfrm>
            <a:off x="1524000" y="409493"/>
            <a:ext cx="9264242" cy="982579"/>
          </a:xfrm>
        </p:spPr>
        <p:txBody>
          <a:bodyPr/>
          <a:lstStyle/>
          <a:p>
            <a:r>
              <a:rPr lang="de-DE" b="1" dirty="0">
                <a:solidFill>
                  <a:srgbClr val="C00000"/>
                </a:solidFill>
                <a:latin typeface="Agency FB" panose="020B0503020202020204" pitchFamily="34" charset="0"/>
              </a:rPr>
              <a:t>N</a:t>
            </a:r>
            <a:r>
              <a:rPr lang="de-DE" b="1" dirty="0">
                <a:latin typeface="Agency FB" panose="020B0503020202020204" pitchFamily="34" charset="0"/>
              </a:rPr>
              <a:t>ATIONAL</a:t>
            </a:r>
            <a:r>
              <a:rPr lang="de-DE" b="1" dirty="0">
                <a:solidFill>
                  <a:srgbClr val="C00000"/>
                </a:solidFill>
                <a:latin typeface="Agency FB" panose="020B0503020202020204" pitchFamily="34" charset="0"/>
              </a:rPr>
              <a:t>S</a:t>
            </a:r>
            <a:r>
              <a:rPr lang="de-DE" b="1" dirty="0">
                <a:latin typeface="Agency FB" panose="020B0503020202020204" pitchFamily="34" charset="0"/>
              </a:rPr>
              <a:t>OZIALISMUS</a:t>
            </a:r>
            <a:endParaRPr lang="de-DE" b="1" dirty="0">
              <a:solidFill>
                <a:srgbClr val="C00000"/>
              </a:solidFill>
              <a:latin typeface="Agency FB" panose="020B0503020202020204" pitchFamily="34" charset="0"/>
            </a:endParaRPr>
          </a:p>
        </p:txBody>
      </p:sp>
      <p:pic>
        <p:nvPicPr>
          <p:cNvPr id="5" name="Grafik 4">
            <a:extLst>
              <a:ext uri="{FF2B5EF4-FFF2-40B4-BE49-F238E27FC236}">
                <a16:creationId xmlns:a16="http://schemas.microsoft.com/office/drawing/2014/main" id="{95E9CC3B-CAF8-4612-A3F8-98357AF2A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0415" y="1659902"/>
            <a:ext cx="7891411" cy="4438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6112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019008-464A-4183-89F6-B15763351C14}"/>
              </a:ext>
            </a:extLst>
          </p:cNvPr>
          <p:cNvSpPr>
            <a:spLocks noGrp="1"/>
          </p:cNvSpPr>
          <p:nvPr>
            <p:ph type="title"/>
          </p:nvPr>
        </p:nvSpPr>
        <p:spPr>
          <a:xfrm>
            <a:off x="1130157" y="-662683"/>
            <a:ext cx="10469366" cy="1638728"/>
          </a:xfrm>
        </p:spPr>
        <p:txBody>
          <a:bodyPr>
            <a:normAutofit/>
          </a:bodyPr>
          <a:lstStyle/>
          <a:p>
            <a:r>
              <a:rPr lang="de-DE" sz="4800" dirty="0">
                <a:solidFill>
                  <a:srgbClr val="C00000"/>
                </a:solidFill>
                <a:latin typeface="Agency FB" panose="020B0503020202020204" pitchFamily="34" charset="0"/>
              </a:rPr>
              <a:t>F</a:t>
            </a:r>
            <a:r>
              <a:rPr lang="de-DE" sz="4800" dirty="0">
                <a:latin typeface="Agency FB" panose="020B0503020202020204" pitchFamily="34" charset="0"/>
              </a:rPr>
              <a:t>rauen </a:t>
            </a:r>
            <a:r>
              <a:rPr lang="de-DE" sz="4800" dirty="0">
                <a:solidFill>
                  <a:srgbClr val="C00000"/>
                </a:solidFill>
                <a:latin typeface="Agency FB" panose="020B0503020202020204" pitchFamily="34" charset="0"/>
              </a:rPr>
              <a:t>i</a:t>
            </a:r>
            <a:r>
              <a:rPr lang="de-DE" sz="4800" dirty="0">
                <a:latin typeface="Agency FB" panose="020B0503020202020204" pitchFamily="34" charset="0"/>
              </a:rPr>
              <a:t>n </a:t>
            </a:r>
            <a:r>
              <a:rPr lang="de-DE" sz="4800" dirty="0">
                <a:solidFill>
                  <a:srgbClr val="C00000"/>
                </a:solidFill>
                <a:latin typeface="Agency FB" panose="020B0503020202020204" pitchFamily="34" charset="0"/>
              </a:rPr>
              <a:t>d</a:t>
            </a:r>
            <a:r>
              <a:rPr lang="de-DE" sz="4800" dirty="0">
                <a:latin typeface="Agency FB" panose="020B0503020202020204" pitchFamily="34" charset="0"/>
              </a:rPr>
              <a:t>er </a:t>
            </a:r>
            <a:r>
              <a:rPr lang="de-DE" sz="4800" dirty="0">
                <a:solidFill>
                  <a:srgbClr val="C00000"/>
                </a:solidFill>
                <a:latin typeface="Agency FB" panose="020B0503020202020204" pitchFamily="34" charset="0"/>
              </a:rPr>
              <a:t>N</a:t>
            </a:r>
            <a:r>
              <a:rPr lang="de-DE" sz="4800" dirty="0">
                <a:latin typeface="Agency FB" panose="020B0503020202020204" pitchFamily="34" charset="0"/>
              </a:rPr>
              <a:t>ational</a:t>
            </a:r>
            <a:r>
              <a:rPr lang="de-DE" sz="4800" dirty="0">
                <a:solidFill>
                  <a:srgbClr val="C00000"/>
                </a:solidFill>
                <a:latin typeface="Agency FB" panose="020B0503020202020204" pitchFamily="34" charset="0"/>
              </a:rPr>
              <a:t>s</a:t>
            </a:r>
            <a:r>
              <a:rPr lang="de-DE" sz="4800" dirty="0">
                <a:latin typeface="Agency FB" panose="020B0503020202020204" pitchFamily="34" charset="0"/>
              </a:rPr>
              <a:t>ozialistischen </a:t>
            </a:r>
            <a:r>
              <a:rPr lang="de-DE" sz="4800" dirty="0">
                <a:solidFill>
                  <a:srgbClr val="C00000"/>
                </a:solidFill>
                <a:latin typeface="Agency FB" panose="020B0503020202020204" pitchFamily="34" charset="0"/>
              </a:rPr>
              <a:t>G</a:t>
            </a:r>
            <a:r>
              <a:rPr lang="de-DE" sz="4800" dirty="0">
                <a:latin typeface="Agency FB" panose="020B0503020202020204" pitchFamily="34" charset="0"/>
              </a:rPr>
              <a:t>esellschaft</a:t>
            </a:r>
          </a:p>
        </p:txBody>
      </p:sp>
      <p:pic>
        <p:nvPicPr>
          <p:cNvPr id="5" name="Volksgenossin - Frauen im Dritten Reich Trailer ">
            <a:hlinkClick r:id="" action="ppaction://media"/>
            <a:extLst>
              <a:ext uri="{FF2B5EF4-FFF2-40B4-BE49-F238E27FC236}">
                <a16:creationId xmlns:a16="http://schemas.microsoft.com/office/drawing/2014/main" id="{D67FED0B-B46F-4811-BCA7-651CD63872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71678" y="1418896"/>
            <a:ext cx="6448643" cy="4836483"/>
          </a:xfrm>
          <a:prstGeom prst="rect">
            <a:avLst/>
          </a:prstGeom>
        </p:spPr>
      </p:pic>
      <p:pic>
        <p:nvPicPr>
          <p:cNvPr id="7" name="Grafik 6">
            <a:extLst>
              <a:ext uri="{FF2B5EF4-FFF2-40B4-BE49-F238E27FC236}">
                <a16:creationId xmlns:a16="http://schemas.microsoft.com/office/drawing/2014/main" id="{B4ED6355-7A48-425B-B8C8-CA2A7EF3D5B9}"/>
              </a:ext>
            </a:extLst>
          </p:cNvPr>
          <p:cNvPicPr>
            <a:picLocks noChangeAspect="1"/>
          </p:cNvPicPr>
          <p:nvPr/>
        </p:nvPicPr>
        <p:blipFill>
          <a:blip r:embed="rId5">
            <a:alphaModFix amt="24000"/>
            <a:extLst>
              <a:ext uri="{28A0092B-C50C-407E-A947-70E740481C1C}">
                <a14:useLocalDpi xmlns:a14="http://schemas.microsoft.com/office/drawing/2010/main" val="0"/>
              </a:ext>
            </a:extLst>
          </a:blip>
          <a:stretch>
            <a:fillRect/>
          </a:stretch>
        </p:blipFill>
        <p:spPr>
          <a:xfrm flipH="1">
            <a:off x="13714489" y="8120620"/>
            <a:ext cx="1861841" cy="1046118"/>
          </a:xfrm>
          <a:prstGeom prst="rect">
            <a:avLst/>
          </a:prstGeom>
        </p:spPr>
      </p:pic>
      <p:pic>
        <p:nvPicPr>
          <p:cNvPr id="11" name="Grafik 10">
            <a:extLst>
              <a:ext uri="{FF2B5EF4-FFF2-40B4-BE49-F238E27FC236}">
                <a16:creationId xmlns:a16="http://schemas.microsoft.com/office/drawing/2014/main" id="{7A0EC12B-F85E-4BA8-A8B9-DCF33B3D1290}"/>
              </a:ext>
            </a:extLst>
          </p:cNvPr>
          <p:cNvPicPr>
            <a:picLocks noChangeAspect="1"/>
          </p:cNvPicPr>
          <p:nvPr/>
        </p:nvPicPr>
        <p:blipFill>
          <a:blip r:embed="rId6">
            <a:alphaModFix amt="4000"/>
            <a:extLst>
              <a:ext uri="{28A0092B-C50C-407E-A947-70E740481C1C}">
                <a14:useLocalDpi xmlns:a14="http://schemas.microsoft.com/office/drawing/2010/main" val="0"/>
              </a:ext>
            </a:extLst>
          </a:blip>
          <a:stretch>
            <a:fillRect/>
          </a:stretch>
        </p:blipFill>
        <p:spPr>
          <a:xfrm>
            <a:off x="-847401" y="-231228"/>
            <a:ext cx="13722573" cy="12227370"/>
          </a:xfrm>
          <a:prstGeom prst="rect">
            <a:avLst/>
          </a:prstGeom>
        </p:spPr>
      </p:pic>
    </p:spTree>
    <p:extLst>
      <p:ext uri="{BB962C8B-B14F-4D97-AF65-F5344CB8AC3E}">
        <p14:creationId xmlns:p14="http://schemas.microsoft.com/office/powerpoint/2010/main" val="412315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4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89B7ECA-C180-46AD-A0C3-F25F8D2E7752}"/>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643879" y="-598957"/>
            <a:ext cx="13177306" cy="12881332"/>
          </a:xfrm>
          <a:prstGeom prst="rect">
            <a:avLst/>
          </a:prstGeom>
        </p:spPr>
      </p:pic>
      <p:sp>
        <p:nvSpPr>
          <p:cNvPr id="2" name="Titel 1">
            <a:extLst>
              <a:ext uri="{FF2B5EF4-FFF2-40B4-BE49-F238E27FC236}">
                <a16:creationId xmlns:a16="http://schemas.microsoft.com/office/drawing/2014/main" id="{05E28B5F-A8EE-498D-80E2-83EB21EB1E0F}"/>
              </a:ext>
            </a:extLst>
          </p:cNvPr>
          <p:cNvSpPr>
            <a:spLocks noGrp="1"/>
          </p:cNvSpPr>
          <p:nvPr>
            <p:ph type="title"/>
          </p:nvPr>
        </p:nvSpPr>
        <p:spPr>
          <a:xfrm>
            <a:off x="836612" y="0"/>
            <a:ext cx="3932237" cy="1600200"/>
          </a:xfrm>
        </p:spPr>
        <p:txBody>
          <a:bodyPr>
            <a:noAutofit/>
          </a:bodyPr>
          <a:lstStyle/>
          <a:p>
            <a:r>
              <a:rPr lang="de-DE" sz="3600" dirty="0">
                <a:solidFill>
                  <a:srgbClr val="C00000"/>
                </a:solidFill>
                <a:latin typeface="Agency FB" panose="020B0503020202020204" pitchFamily="34" charset="0"/>
              </a:rPr>
              <a:t>B</a:t>
            </a:r>
            <a:r>
              <a:rPr lang="de-DE" sz="3600" dirty="0">
                <a:latin typeface="Agency FB" panose="020B0503020202020204" pitchFamily="34" charset="0"/>
              </a:rPr>
              <a:t>und </a:t>
            </a:r>
            <a:r>
              <a:rPr lang="de-DE" sz="3600" dirty="0">
                <a:solidFill>
                  <a:srgbClr val="C00000"/>
                </a:solidFill>
                <a:latin typeface="Agency FB" panose="020B0503020202020204" pitchFamily="34" charset="0"/>
              </a:rPr>
              <a:t>D</a:t>
            </a:r>
            <a:r>
              <a:rPr lang="de-DE" sz="3600" dirty="0">
                <a:latin typeface="Agency FB" panose="020B0503020202020204" pitchFamily="34" charset="0"/>
              </a:rPr>
              <a:t>eutscher </a:t>
            </a:r>
            <a:r>
              <a:rPr lang="de-DE" sz="3600" dirty="0">
                <a:solidFill>
                  <a:srgbClr val="C00000"/>
                </a:solidFill>
                <a:latin typeface="Agency FB" panose="020B0503020202020204" pitchFamily="34" charset="0"/>
              </a:rPr>
              <a:t>M</a:t>
            </a:r>
            <a:r>
              <a:rPr lang="de-DE" sz="3600" dirty="0">
                <a:latin typeface="Agency FB" panose="020B0503020202020204" pitchFamily="34" charset="0"/>
              </a:rPr>
              <a:t>ädels</a:t>
            </a:r>
          </a:p>
        </p:txBody>
      </p:sp>
      <p:pic>
        <p:nvPicPr>
          <p:cNvPr id="6" name="Bildplatzhalter 5">
            <a:extLst>
              <a:ext uri="{FF2B5EF4-FFF2-40B4-BE49-F238E27FC236}">
                <a16:creationId xmlns:a16="http://schemas.microsoft.com/office/drawing/2014/main" id="{CC90557F-79EE-4842-BD5C-5D8AC2F0BA9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508" r="2508"/>
          <a:stretch>
            <a:fillRect/>
          </a:stretch>
        </p:blipFill>
        <p:spPr>
          <a:xfrm>
            <a:off x="5180012" y="1260694"/>
            <a:ext cx="6172200" cy="4873625"/>
          </a:xfrm>
        </p:spPr>
      </p:pic>
      <p:sp>
        <p:nvSpPr>
          <p:cNvPr id="4" name="Textplatzhalter 3">
            <a:extLst>
              <a:ext uri="{FF2B5EF4-FFF2-40B4-BE49-F238E27FC236}">
                <a16:creationId xmlns:a16="http://schemas.microsoft.com/office/drawing/2014/main" id="{8DD50BEC-8232-4F5D-A803-8674093E00B0}"/>
              </a:ext>
            </a:extLst>
          </p:cNvPr>
          <p:cNvSpPr>
            <a:spLocks noGrp="1"/>
          </p:cNvSpPr>
          <p:nvPr>
            <p:ph type="body" sz="half" idx="2"/>
          </p:nvPr>
        </p:nvSpPr>
        <p:spPr>
          <a:xfrm>
            <a:off x="839788" y="3100552"/>
            <a:ext cx="3469453" cy="1030014"/>
          </a:xfrm>
        </p:spPr>
        <p:txBody>
          <a:bodyPr>
            <a:normAutofit/>
          </a:bodyPr>
          <a:lstStyle/>
          <a:p>
            <a:pPr algn="ctr"/>
            <a:r>
              <a:rPr lang="de-DE" dirty="0"/>
              <a:t>                                                                                                               </a:t>
            </a:r>
            <a:r>
              <a:rPr lang="de-DE" dirty="0">
                <a:latin typeface="Agency FB" panose="020B0503020202020204" pitchFamily="34" charset="0"/>
              </a:rPr>
              <a:t>Der Bund Deutscher Mädels (BDM) war eine nationalsozialistische Organisation für Mädchen im Alter von 14 – 21 Jahren.</a:t>
            </a:r>
          </a:p>
        </p:txBody>
      </p:sp>
    </p:spTree>
    <p:extLst>
      <p:ext uri="{BB962C8B-B14F-4D97-AF65-F5344CB8AC3E}">
        <p14:creationId xmlns:p14="http://schemas.microsoft.com/office/powerpoint/2010/main" val="165483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26828A8-A60D-4975-AF68-11CC0052505B}"/>
              </a:ext>
            </a:extLst>
          </p:cNvPr>
          <p:cNvPicPr>
            <a:picLocks noChangeAspect="1"/>
          </p:cNvPicPr>
          <p:nvPr/>
        </p:nvPicPr>
        <p:blipFill>
          <a:blip r:embed="rId2">
            <a:alphaModFix amt="9000"/>
            <a:extLst>
              <a:ext uri="{28A0092B-C50C-407E-A947-70E740481C1C}">
                <a14:useLocalDpi xmlns:a14="http://schemas.microsoft.com/office/drawing/2010/main" val="0"/>
              </a:ext>
            </a:extLst>
          </a:blip>
          <a:stretch>
            <a:fillRect/>
          </a:stretch>
        </p:blipFill>
        <p:spPr>
          <a:xfrm>
            <a:off x="-537447" y="-134198"/>
            <a:ext cx="12897613" cy="8582775"/>
          </a:xfrm>
          <a:prstGeom prst="rect">
            <a:avLst/>
          </a:prstGeom>
        </p:spPr>
      </p:pic>
      <p:sp>
        <p:nvSpPr>
          <p:cNvPr id="2" name="Titel 1">
            <a:extLst>
              <a:ext uri="{FF2B5EF4-FFF2-40B4-BE49-F238E27FC236}">
                <a16:creationId xmlns:a16="http://schemas.microsoft.com/office/drawing/2014/main" id="{6ACF57C4-C6CE-4257-A939-3AAA7FD43FFD}"/>
              </a:ext>
            </a:extLst>
          </p:cNvPr>
          <p:cNvSpPr>
            <a:spLocks noGrp="1"/>
          </p:cNvSpPr>
          <p:nvPr>
            <p:ph type="title"/>
          </p:nvPr>
        </p:nvSpPr>
        <p:spPr/>
        <p:txBody>
          <a:bodyPr/>
          <a:lstStyle/>
          <a:p>
            <a:r>
              <a:rPr lang="de-DE" dirty="0">
                <a:solidFill>
                  <a:srgbClr val="C00000"/>
                </a:solidFill>
                <a:latin typeface="Agency FB" panose="020B0503020202020204" pitchFamily="34" charset="0"/>
              </a:rPr>
              <a:t>R</a:t>
            </a:r>
            <a:r>
              <a:rPr lang="de-DE" dirty="0">
                <a:latin typeface="Agency FB" panose="020B0503020202020204" pitchFamily="34" charset="0"/>
              </a:rPr>
              <a:t>olle </a:t>
            </a:r>
            <a:r>
              <a:rPr lang="de-DE" dirty="0">
                <a:solidFill>
                  <a:srgbClr val="C00000"/>
                </a:solidFill>
                <a:latin typeface="Agency FB" panose="020B0503020202020204" pitchFamily="34" charset="0"/>
              </a:rPr>
              <a:t>d</a:t>
            </a:r>
            <a:r>
              <a:rPr lang="de-DE" dirty="0">
                <a:latin typeface="Agency FB" panose="020B0503020202020204" pitchFamily="34" charset="0"/>
              </a:rPr>
              <a:t>er </a:t>
            </a:r>
            <a:r>
              <a:rPr lang="de-DE" dirty="0">
                <a:solidFill>
                  <a:srgbClr val="C00000"/>
                </a:solidFill>
                <a:latin typeface="Agency FB" panose="020B0503020202020204" pitchFamily="34" charset="0"/>
              </a:rPr>
              <a:t>F</a:t>
            </a:r>
            <a:r>
              <a:rPr lang="de-DE" dirty="0">
                <a:latin typeface="Agency FB" panose="020B0503020202020204" pitchFamily="34" charset="0"/>
              </a:rPr>
              <a:t>rau </a:t>
            </a:r>
            <a:r>
              <a:rPr lang="de-DE" dirty="0">
                <a:solidFill>
                  <a:srgbClr val="C00000"/>
                </a:solidFill>
                <a:latin typeface="Agency FB" panose="020B0503020202020204" pitchFamily="34" charset="0"/>
              </a:rPr>
              <a:t>i</a:t>
            </a:r>
            <a:r>
              <a:rPr lang="de-DE" dirty="0">
                <a:latin typeface="Agency FB" panose="020B0503020202020204" pitchFamily="34" charset="0"/>
              </a:rPr>
              <a:t>m </a:t>
            </a:r>
            <a:r>
              <a:rPr lang="de-DE" dirty="0">
                <a:solidFill>
                  <a:srgbClr val="C00000"/>
                </a:solidFill>
                <a:latin typeface="Agency FB" panose="020B0503020202020204" pitchFamily="34" charset="0"/>
              </a:rPr>
              <a:t>K</a:t>
            </a:r>
            <a:r>
              <a:rPr lang="de-DE" dirty="0">
                <a:latin typeface="Agency FB" panose="020B0503020202020204" pitchFamily="34" charset="0"/>
              </a:rPr>
              <a:t>rieg</a:t>
            </a:r>
          </a:p>
        </p:txBody>
      </p:sp>
      <p:pic>
        <p:nvPicPr>
          <p:cNvPr id="6" name="Inhaltsplatzhalter 5">
            <a:extLst>
              <a:ext uri="{FF2B5EF4-FFF2-40B4-BE49-F238E27FC236}">
                <a16:creationId xmlns:a16="http://schemas.microsoft.com/office/drawing/2014/main" id="{8A75F402-E06A-41E0-B60A-145A5E6B7F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07120" y="1416760"/>
            <a:ext cx="6445092" cy="4957763"/>
          </a:xfrm>
        </p:spPr>
      </p:pic>
      <p:sp>
        <p:nvSpPr>
          <p:cNvPr id="4" name="Textplatzhalter 3">
            <a:extLst>
              <a:ext uri="{FF2B5EF4-FFF2-40B4-BE49-F238E27FC236}">
                <a16:creationId xmlns:a16="http://schemas.microsoft.com/office/drawing/2014/main" id="{37AF9215-DDAE-4692-AC23-6150EDDA4DD1}"/>
              </a:ext>
            </a:extLst>
          </p:cNvPr>
          <p:cNvSpPr>
            <a:spLocks noGrp="1"/>
          </p:cNvSpPr>
          <p:nvPr>
            <p:ph type="body" sz="half" idx="2"/>
          </p:nvPr>
        </p:nvSpPr>
        <p:spPr>
          <a:xfrm>
            <a:off x="683173" y="2903428"/>
            <a:ext cx="3826094" cy="2412180"/>
          </a:xfrm>
        </p:spPr>
        <p:txBody>
          <a:bodyPr>
            <a:normAutofit/>
          </a:bodyPr>
          <a:lstStyle/>
          <a:p>
            <a:pPr algn="ctr"/>
            <a:r>
              <a:rPr lang="de-DE" sz="2000" dirty="0">
                <a:latin typeface="Agency FB" panose="020B0503020202020204" pitchFamily="34" charset="0"/>
              </a:rPr>
              <a:t>Sie wurden in verschiedenen Bereichen eingeteilt , um die Kriegsanstrengung zu unterstützen.</a:t>
            </a:r>
          </a:p>
          <a:p>
            <a:pPr algn="ctr"/>
            <a:r>
              <a:rPr lang="de-DE" sz="2000" dirty="0">
                <a:latin typeface="Agency FB" panose="020B0503020202020204" pitchFamily="34" charset="0"/>
              </a:rPr>
              <a:t>Sie arbeiteten in der Rüstungsindustrie sowie auch als </a:t>
            </a:r>
            <a:r>
              <a:rPr lang="de-DE" sz="2000" dirty="0" err="1">
                <a:latin typeface="Agency FB" panose="020B0503020202020204" pitchFamily="34" charset="0"/>
              </a:rPr>
              <a:t>arbeiterinnen</a:t>
            </a:r>
            <a:r>
              <a:rPr lang="de-DE" sz="2000" dirty="0">
                <a:latin typeface="Agency FB" panose="020B0503020202020204" pitchFamily="34" charset="0"/>
              </a:rPr>
              <a:t> der Munition </a:t>
            </a:r>
            <a:r>
              <a:rPr lang="de-DE" sz="2000" dirty="0" err="1">
                <a:latin typeface="Agency FB" panose="020B0503020202020204" pitchFamily="34" charset="0"/>
              </a:rPr>
              <a:t>herstellung</a:t>
            </a:r>
            <a:r>
              <a:rPr lang="de-DE" sz="2000" dirty="0">
                <a:latin typeface="Agency FB" panose="020B0503020202020204" pitchFamily="34" charset="0"/>
              </a:rPr>
              <a:t> .</a:t>
            </a:r>
          </a:p>
        </p:txBody>
      </p:sp>
    </p:spTree>
    <p:extLst>
      <p:ext uri="{BB962C8B-B14F-4D97-AF65-F5344CB8AC3E}">
        <p14:creationId xmlns:p14="http://schemas.microsoft.com/office/powerpoint/2010/main" val="158782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390F2732-8E5F-497C-B030-9073D5F3A54A}"/>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461963" y="-145640"/>
            <a:ext cx="12769577" cy="8653376"/>
          </a:xfrm>
          <a:prstGeom prst="rect">
            <a:avLst/>
          </a:prstGeom>
        </p:spPr>
      </p:pic>
      <p:sp>
        <p:nvSpPr>
          <p:cNvPr id="2" name="Titel 1">
            <a:extLst>
              <a:ext uri="{FF2B5EF4-FFF2-40B4-BE49-F238E27FC236}">
                <a16:creationId xmlns:a16="http://schemas.microsoft.com/office/drawing/2014/main" id="{D6A62072-FC16-4FBA-BDC6-DA070EAE417A}"/>
              </a:ext>
            </a:extLst>
          </p:cNvPr>
          <p:cNvSpPr>
            <a:spLocks noGrp="1"/>
          </p:cNvSpPr>
          <p:nvPr>
            <p:ph type="title"/>
          </p:nvPr>
        </p:nvSpPr>
        <p:spPr/>
        <p:txBody>
          <a:bodyPr/>
          <a:lstStyle/>
          <a:p>
            <a:r>
              <a:rPr lang="de-DE" dirty="0">
                <a:solidFill>
                  <a:srgbClr val="C00000"/>
                </a:solidFill>
                <a:latin typeface="Agency FB" panose="020B0503020202020204" pitchFamily="34" charset="0"/>
              </a:rPr>
              <a:t>               R</a:t>
            </a:r>
            <a:r>
              <a:rPr lang="de-DE" dirty="0">
                <a:latin typeface="Agency FB" panose="020B0503020202020204" pitchFamily="34" charset="0"/>
              </a:rPr>
              <a:t>olle </a:t>
            </a:r>
            <a:r>
              <a:rPr lang="de-DE" dirty="0">
                <a:solidFill>
                  <a:srgbClr val="C00000"/>
                </a:solidFill>
                <a:latin typeface="Agency FB" panose="020B0503020202020204" pitchFamily="34" charset="0"/>
              </a:rPr>
              <a:t>d</a:t>
            </a:r>
            <a:r>
              <a:rPr lang="de-DE" dirty="0">
                <a:latin typeface="Agency FB" panose="020B0503020202020204" pitchFamily="34" charset="0"/>
              </a:rPr>
              <a:t>er </a:t>
            </a:r>
            <a:r>
              <a:rPr lang="de-DE" dirty="0">
                <a:solidFill>
                  <a:srgbClr val="C00000"/>
                </a:solidFill>
                <a:latin typeface="Agency FB" panose="020B0503020202020204" pitchFamily="34" charset="0"/>
              </a:rPr>
              <a:t>F</a:t>
            </a:r>
            <a:r>
              <a:rPr lang="de-DE" dirty="0">
                <a:latin typeface="Agency FB" panose="020B0503020202020204" pitchFamily="34" charset="0"/>
              </a:rPr>
              <a:t>rau </a:t>
            </a:r>
            <a:r>
              <a:rPr lang="de-DE" dirty="0">
                <a:solidFill>
                  <a:srgbClr val="C00000"/>
                </a:solidFill>
                <a:latin typeface="Agency FB" panose="020B0503020202020204" pitchFamily="34" charset="0"/>
              </a:rPr>
              <a:t>i</a:t>
            </a:r>
            <a:r>
              <a:rPr lang="de-DE" dirty="0">
                <a:latin typeface="Agency FB" panose="020B0503020202020204" pitchFamily="34" charset="0"/>
              </a:rPr>
              <a:t>n </a:t>
            </a:r>
            <a:r>
              <a:rPr lang="de-DE" dirty="0">
                <a:solidFill>
                  <a:srgbClr val="C00000"/>
                </a:solidFill>
                <a:latin typeface="Agency FB" panose="020B0503020202020204" pitchFamily="34" charset="0"/>
              </a:rPr>
              <a:t>d</a:t>
            </a:r>
            <a:r>
              <a:rPr lang="de-DE" dirty="0">
                <a:latin typeface="Agency FB" panose="020B0503020202020204" pitchFamily="34" charset="0"/>
              </a:rPr>
              <a:t>er </a:t>
            </a:r>
            <a:r>
              <a:rPr lang="de-DE" dirty="0">
                <a:solidFill>
                  <a:srgbClr val="C00000"/>
                </a:solidFill>
                <a:latin typeface="Agency FB" panose="020B0503020202020204" pitchFamily="34" charset="0"/>
              </a:rPr>
              <a:t>N</a:t>
            </a:r>
            <a:r>
              <a:rPr lang="de-DE" dirty="0">
                <a:latin typeface="Agency FB" panose="020B0503020202020204" pitchFamily="34" charset="0"/>
              </a:rPr>
              <a:t>achkriegszeit</a:t>
            </a:r>
          </a:p>
        </p:txBody>
      </p:sp>
      <p:sp>
        <p:nvSpPr>
          <p:cNvPr id="16" name="Inhaltsplatzhalter 15">
            <a:extLst>
              <a:ext uri="{FF2B5EF4-FFF2-40B4-BE49-F238E27FC236}">
                <a16:creationId xmlns:a16="http://schemas.microsoft.com/office/drawing/2014/main" id="{90AAD48E-3F44-4DE0-9B5D-466539293889}"/>
              </a:ext>
            </a:extLst>
          </p:cNvPr>
          <p:cNvSpPr>
            <a:spLocks noGrp="1"/>
          </p:cNvSpPr>
          <p:nvPr>
            <p:ph sz="half" idx="1"/>
          </p:nvPr>
        </p:nvSpPr>
        <p:spPr>
          <a:xfrm>
            <a:off x="343000" y="5686097"/>
            <a:ext cx="5676800" cy="490866"/>
          </a:xfrm>
        </p:spPr>
        <p:txBody>
          <a:bodyPr>
            <a:normAutofit fontScale="62500" lnSpcReduction="20000"/>
          </a:bodyPr>
          <a:lstStyle/>
          <a:p>
            <a:pPr marL="0" indent="0">
              <a:buNone/>
            </a:pPr>
            <a:r>
              <a:rPr lang="de-DE" dirty="0">
                <a:latin typeface="Agency FB" panose="020B0503020202020204" pitchFamily="34" charset="0"/>
              </a:rPr>
              <a:t>Sie hatten eine wichtige Rolle bei der Wiederherstellung und Wiederaufbau der Gesellschaft</a:t>
            </a:r>
          </a:p>
        </p:txBody>
      </p:sp>
      <p:pic>
        <p:nvPicPr>
          <p:cNvPr id="10" name="Inhaltsplatzhalter 9">
            <a:extLst>
              <a:ext uri="{FF2B5EF4-FFF2-40B4-BE49-F238E27FC236}">
                <a16:creationId xmlns:a16="http://schemas.microsoft.com/office/drawing/2014/main" id="{8C06FEC8-1466-44ED-BEBD-4B84A9C023E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52442" y="2328152"/>
            <a:ext cx="5676800" cy="2968542"/>
          </a:xfrm>
        </p:spPr>
      </p:pic>
      <p:pic>
        <p:nvPicPr>
          <p:cNvPr id="12" name="Grafik 11">
            <a:extLst>
              <a:ext uri="{FF2B5EF4-FFF2-40B4-BE49-F238E27FC236}">
                <a16:creationId xmlns:a16="http://schemas.microsoft.com/office/drawing/2014/main" id="{F7EB367B-9C4B-499D-8A1B-2C5E941E6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58" y="2328152"/>
            <a:ext cx="5676800" cy="2968542"/>
          </a:xfrm>
          <a:prstGeom prst="rect">
            <a:avLst/>
          </a:prstGeom>
        </p:spPr>
      </p:pic>
      <p:sp>
        <p:nvSpPr>
          <p:cNvPr id="17" name="Textfeld 16">
            <a:extLst>
              <a:ext uri="{FF2B5EF4-FFF2-40B4-BE49-F238E27FC236}">
                <a16:creationId xmlns:a16="http://schemas.microsoft.com/office/drawing/2014/main" id="{CB77C271-4CA7-4E3C-BBFF-9F1EE5ADCC28}"/>
              </a:ext>
            </a:extLst>
          </p:cNvPr>
          <p:cNvSpPr txBox="1"/>
          <p:nvPr/>
        </p:nvSpPr>
        <p:spPr>
          <a:xfrm>
            <a:off x="6252442" y="5588141"/>
            <a:ext cx="5676800" cy="646331"/>
          </a:xfrm>
          <a:prstGeom prst="rect">
            <a:avLst/>
          </a:prstGeom>
          <a:noFill/>
        </p:spPr>
        <p:txBody>
          <a:bodyPr wrap="square" rtlCol="0">
            <a:spAutoFit/>
          </a:bodyPr>
          <a:lstStyle/>
          <a:p>
            <a:r>
              <a:rPr lang="de-DE" dirty="0">
                <a:latin typeface="Agency FB" panose="020B0503020202020204" pitchFamily="34" charset="0"/>
              </a:rPr>
              <a:t>Frauen wurden Politisch aktiv und kämpften für ihre Rechte und die Gleichstellung der Geschlechter</a:t>
            </a:r>
          </a:p>
        </p:txBody>
      </p:sp>
    </p:spTree>
    <p:extLst>
      <p:ext uri="{BB962C8B-B14F-4D97-AF65-F5344CB8AC3E}">
        <p14:creationId xmlns:p14="http://schemas.microsoft.com/office/powerpoint/2010/main" val="398752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06BD075-CC5E-402D-9C5B-E3EE546D8714}"/>
              </a:ext>
            </a:extLst>
          </p:cNvPr>
          <p:cNvPicPr>
            <a:picLocks noChangeAspect="1"/>
          </p:cNvPicPr>
          <p:nvPr/>
        </p:nvPicPr>
        <p:blipFill>
          <a:blip r:embed="rId2">
            <a:alphaModFix amt="11000"/>
            <a:extLst>
              <a:ext uri="{28A0092B-C50C-407E-A947-70E740481C1C}">
                <a14:useLocalDpi xmlns:a14="http://schemas.microsoft.com/office/drawing/2010/main" val="0"/>
              </a:ext>
            </a:extLst>
          </a:blip>
          <a:stretch>
            <a:fillRect/>
          </a:stretch>
        </p:blipFill>
        <p:spPr>
          <a:xfrm>
            <a:off x="-226248" y="24031"/>
            <a:ext cx="13690000" cy="9796910"/>
          </a:xfrm>
          <a:prstGeom prst="rect">
            <a:avLst/>
          </a:prstGeom>
        </p:spPr>
      </p:pic>
      <p:sp>
        <p:nvSpPr>
          <p:cNvPr id="5" name="Titel 4">
            <a:extLst>
              <a:ext uri="{FF2B5EF4-FFF2-40B4-BE49-F238E27FC236}">
                <a16:creationId xmlns:a16="http://schemas.microsoft.com/office/drawing/2014/main" id="{5CDDB067-7191-426E-A98D-BB14AAA077CB}"/>
              </a:ext>
            </a:extLst>
          </p:cNvPr>
          <p:cNvSpPr>
            <a:spLocks noGrp="1"/>
          </p:cNvSpPr>
          <p:nvPr>
            <p:ph type="ctrTitle"/>
          </p:nvPr>
        </p:nvSpPr>
        <p:spPr>
          <a:xfrm>
            <a:off x="1313794" y="935804"/>
            <a:ext cx="9144000" cy="580313"/>
          </a:xfrm>
        </p:spPr>
        <p:txBody>
          <a:bodyPr>
            <a:normAutofit fontScale="90000"/>
          </a:bodyPr>
          <a:lstStyle/>
          <a:p>
            <a:r>
              <a:rPr lang="de-DE" dirty="0">
                <a:solidFill>
                  <a:srgbClr val="C00000"/>
                </a:solidFill>
                <a:latin typeface="Agency FB" panose="020B0503020202020204" pitchFamily="34" charset="0"/>
              </a:rPr>
              <a:t>V</a:t>
            </a:r>
            <a:r>
              <a:rPr lang="de-DE" dirty="0">
                <a:latin typeface="Agency FB" panose="020B0503020202020204" pitchFamily="34" charset="0"/>
              </a:rPr>
              <a:t>ersorgung</a:t>
            </a:r>
          </a:p>
        </p:txBody>
      </p:sp>
      <p:sp>
        <p:nvSpPr>
          <p:cNvPr id="6" name="Untertitel 5">
            <a:extLst>
              <a:ext uri="{FF2B5EF4-FFF2-40B4-BE49-F238E27FC236}">
                <a16:creationId xmlns:a16="http://schemas.microsoft.com/office/drawing/2014/main" id="{CCAF11FB-A764-490B-9066-D90B60DC56D6}"/>
              </a:ext>
            </a:extLst>
          </p:cNvPr>
          <p:cNvSpPr>
            <a:spLocks noGrp="1"/>
          </p:cNvSpPr>
          <p:nvPr>
            <p:ph type="subTitle" idx="1"/>
          </p:nvPr>
        </p:nvSpPr>
        <p:spPr>
          <a:xfrm>
            <a:off x="1524000" y="2427890"/>
            <a:ext cx="9144000" cy="3300247"/>
          </a:xfrm>
        </p:spPr>
        <p:txBody>
          <a:bodyPr>
            <a:normAutofit/>
          </a:bodyPr>
          <a:lstStyle/>
          <a:p>
            <a:pPr marL="342900" indent="-342900" algn="l">
              <a:buFont typeface="Arial" panose="020B0604020202020204" pitchFamily="34" charset="0"/>
              <a:buChar char="•"/>
            </a:pPr>
            <a:r>
              <a:rPr lang="de-DE" dirty="0">
                <a:latin typeface="Agency FB" panose="020B0503020202020204" pitchFamily="34" charset="0"/>
              </a:rPr>
              <a:t>Wie war die Ernährungslage vor dem Krieg, während des Krieges und am Ende des Krieges </a:t>
            </a:r>
          </a:p>
          <a:p>
            <a:pPr marL="342900" indent="-342900" algn="l">
              <a:buFont typeface="Arial" panose="020B0604020202020204" pitchFamily="34" charset="0"/>
              <a:buChar char="•"/>
            </a:pPr>
            <a:r>
              <a:rPr lang="de-DE" dirty="0">
                <a:latin typeface="Agency FB" panose="020B0503020202020204" pitchFamily="34" charset="0"/>
              </a:rPr>
              <a:t>Weltwirtschaftskriese</a:t>
            </a:r>
          </a:p>
          <a:p>
            <a:pPr marL="342900" indent="-342900" algn="l">
              <a:buFont typeface="Arial" panose="020B0604020202020204" pitchFamily="34" charset="0"/>
              <a:buChar char="•"/>
            </a:pPr>
            <a:r>
              <a:rPr lang="de-DE" dirty="0">
                <a:latin typeface="Agency FB" panose="020B0503020202020204" pitchFamily="34" charset="0"/>
              </a:rPr>
              <a:t>Inflation </a:t>
            </a:r>
            <a:r>
              <a:rPr lang="de-DE" dirty="0">
                <a:latin typeface="Agency FB" panose="020B0503020202020204" pitchFamily="34" charset="0"/>
                <a:sym typeface="Wingdings" panose="05000000000000000000" pitchFamily="2" charset="2"/>
              </a:rPr>
              <a:t> Geldentwertung</a:t>
            </a:r>
          </a:p>
          <a:p>
            <a:pPr marL="342900" indent="-342900" algn="l">
              <a:buFont typeface="Arial" panose="020B0604020202020204" pitchFamily="34" charset="0"/>
              <a:buChar char="•"/>
            </a:pPr>
            <a:r>
              <a:rPr lang="de-DE" dirty="0">
                <a:latin typeface="Agency FB" panose="020B0503020202020204" pitchFamily="34" charset="0"/>
                <a:sym typeface="Wingdings" panose="05000000000000000000" pitchFamily="2" charset="2"/>
              </a:rPr>
              <a:t>Lebensmittelrationierung</a:t>
            </a:r>
          </a:p>
          <a:p>
            <a:pPr marL="342900" indent="-342900" algn="l">
              <a:buFont typeface="Arial" panose="020B0604020202020204" pitchFamily="34" charset="0"/>
              <a:buChar char="•"/>
            </a:pPr>
            <a:r>
              <a:rPr lang="de-DE" dirty="0">
                <a:latin typeface="Agency FB" panose="020B0503020202020204" pitchFamily="34" charset="0"/>
                <a:sym typeface="Wingdings" panose="05000000000000000000" pitchFamily="2" charset="2"/>
              </a:rPr>
              <a:t>Versorgung der Gesellschaft mit Lebensmitteln aber auch mit Medien</a:t>
            </a:r>
          </a:p>
          <a:p>
            <a:pPr marL="342900" indent="-342900" algn="l">
              <a:buFontTx/>
              <a:buChar char="-"/>
            </a:pPr>
            <a:endParaRPr lang="de-DE" dirty="0"/>
          </a:p>
          <a:p>
            <a:pPr algn="l"/>
            <a:endParaRPr lang="de-DE" dirty="0"/>
          </a:p>
        </p:txBody>
      </p:sp>
    </p:spTree>
    <p:extLst>
      <p:ext uri="{BB962C8B-B14F-4D97-AF65-F5344CB8AC3E}">
        <p14:creationId xmlns:p14="http://schemas.microsoft.com/office/powerpoint/2010/main" val="303173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FB289724-5730-4BD0-A422-C221296F983C}"/>
              </a:ext>
            </a:extLst>
          </p:cNvPr>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1550733" y="36517"/>
            <a:ext cx="14552029" cy="9701352"/>
          </a:xfrm>
          <a:prstGeom prst="rect">
            <a:avLst/>
          </a:prstGeom>
        </p:spPr>
      </p:pic>
      <p:sp>
        <p:nvSpPr>
          <p:cNvPr id="2" name="Titel 1">
            <a:extLst>
              <a:ext uri="{FF2B5EF4-FFF2-40B4-BE49-F238E27FC236}">
                <a16:creationId xmlns:a16="http://schemas.microsoft.com/office/drawing/2014/main" id="{D3D87644-7E7F-4421-9853-E8EAF065C6EE}"/>
              </a:ext>
            </a:extLst>
          </p:cNvPr>
          <p:cNvSpPr>
            <a:spLocks noGrp="1"/>
          </p:cNvSpPr>
          <p:nvPr>
            <p:ph type="title"/>
          </p:nvPr>
        </p:nvSpPr>
        <p:spPr>
          <a:xfrm>
            <a:off x="557048" y="365125"/>
            <a:ext cx="10796752" cy="1325563"/>
          </a:xfrm>
        </p:spPr>
        <p:txBody>
          <a:bodyPr/>
          <a:lstStyle/>
          <a:p>
            <a:pPr algn="ctr"/>
            <a:r>
              <a:rPr lang="de-DE" dirty="0">
                <a:solidFill>
                  <a:srgbClr val="C00000"/>
                </a:solidFill>
                <a:latin typeface="Agency FB" panose="020B0503020202020204" pitchFamily="34" charset="0"/>
              </a:rPr>
              <a:t>E</a:t>
            </a:r>
            <a:r>
              <a:rPr lang="de-DE" dirty="0">
                <a:latin typeface="Agency FB" panose="020B0503020202020204" pitchFamily="34" charset="0"/>
              </a:rPr>
              <a:t>rnährungslage </a:t>
            </a:r>
          </a:p>
        </p:txBody>
      </p:sp>
      <p:sp>
        <p:nvSpPr>
          <p:cNvPr id="3" name="Inhaltsplatzhalter 2">
            <a:extLst>
              <a:ext uri="{FF2B5EF4-FFF2-40B4-BE49-F238E27FC236}">
                <a16:creationId xmlns:a16="http://schemas.microsoft.com/office/drawing/2014/main" id="{4EE2D7C6-4FD0-434E-80B0-3F64F2B735BA}"/>
              </a:ext>
            </a:extLst>
          </p:cNvPr>
          <p:cNvSpPr>
            <a:spLocks noGrp="1"/>
          </p:cNvSpPr>
          <p:nvPr>
            <p:ph idx="1"/>
          </p:nvPr>
        </p:nvSpPr>
        <p:spPr>
          <a:xfrm>
            <a:off x="231228" y="1825625"/>
            <a:ext cx="3909848" cy="4270375"/>
          </a:xfrm>
        </p:spPr>
        <p:txBody>
          <a:bodyPr>
            <a:normAutofit/>
          </a:bodyPr>
          <a:lstStyle/>
          <a:p>
            <a:pPr marL="0" indent="0">
              <a:buNone/>
            </a:pPr>
            <a:r>
              <a:rPr lang="de-DE" dirty="0">
                <a:latin typeface="Agency FB" panose="020B0503020202020204" pitchFamily="34" charset="0"/>
              </a:rPr>
              <a:t>             Vor dem Krieg</a:t>
            </a:r>
          </a:p>
          <a:p>
            <a:pPr marL="0" indent="0">
              <a:buNone/>
            </a:pPr>
            <a:endParaRPr lang="de-DE" dirty="0">
              <a:latin typeface="Agency FB" panose="020B0503020202020204" pitchFamily="34" charset="0"/>
            </a:endParaRPr>
          </a:p>
          <a:p>
            <a:pPr marL="0" indent="0">
              <a:buNone/>
            </a:pPr>
            <a:endParaRPr lang="de-DE" dirty="0">
              <a:latin typeface="Agency FB" panose="020B0503020202020204" pitchFamily="34" charset="0"/>
            </a:endParaRPr>
          </a:p>
        </p:txBody>
      </p:sp>
      <p:sp>
        <p:nvSpPr>
          <p:cNvPr id="4" name="Textfeld 3">
            <a:extLst>
              <a:ext uri="{FF2B5EF4-FFF2-40B4-BE49-F238E27FC236}">
                <a16:creationId xmlns:a16="http://schemas.microsoft.com/office/drawing/2014/main" id="{FA1D0C78-577C-48BB-8AB0-280E007DB668}"/>
              </a:ext>
            </a:extLst>
          </p:cNvPr>
          <p:cNvSpPr txBox="1"/>
          <p:nvPr/>
        </p:nvSpPr>
        <p:spPr>
          <a:xfrm>
            <a:off x="3941380" y="1780014"/>
            <a:ext cx="3749565" cy="523220"/>
          </a:xfrm>
          <a:prstGeom prst="rect">
            <a:avLst/>
          </a:prstGeom>
          <a:noFill/>
        </p:spPr>
        <p:txBody>
          <a:bodyPr wrap="square" rtlCol="0">
            <a:spAutoFit/>
          </a:bodyPr>
          <a:lstStyle/>
          <a:p>
            <a:r>
              <a:rPr lang="de-DE" sz="2800" dirty="0">
                <a:latin typeface="Agency FB" panose="020B0503020202020204" pitchFamily="34" charset="0"/>
              </a:rPr>
              <a:t>           Während dem Krieg</a:t>
            </a:r>
          </a:p>
        </p:txBody>
      </p:sp>
      <p:sp>
        <p:nvSpPr>
          <p:cNvPr id="6" name="Textfeld 5">
            <a:extLst>
              <a:ext uri="{FF2B5EF4-FFF2-40B4-BE49-F238E27FC236}">
                <a16:creationId xmlns:a16="http://schemas.microsoft.com/office/drawing/2014/main" id="{B285FF4A-34EE-4437-BD3F-9397DFA06EBF}"/>
              </a:ext>
            </a:extLst>
          </p:cNvPr>
          <p:cNvSpPr txBox="1"/>
          <p:nvPr/>
        </p:nvSpPr>
        <p:spPr>
          <a:xfrm>
            <a:off x="8250621" y="1780014"/>
            <a:ext cx="3552496" cy="523220"/>
          </a:xfrm>
          <a:prstGeom prst="rect">
            <a:avLst/>
          </a:prstGeom>
          <a:noFill/>
        </p:spPr>
        <p:txBody>
          <a:bodyPr wrap="square" rtlCol="0">
            <a:spAutoFit/>
          </a:bodyPr>
          <a:lstStyle/>
          <a:p>
            <a:r>
              <a:rPr lang="de-DE" sz="2800" dirty="0">
                <a:latin typeface="Agency FB" panose="020B0503020202020204" pitchFamily="34" charset="0"/>
              </a:rPr>
              <a:t>          Nach dem Krieg</a:t>
            </a:r>
          </a:p>
        </p:txBody>
      </p:sp>
      <p:pic>
        <p:nvPicPr>
          <p:cNvPr id="8" name="Grafik 7">
            <a:extLst>
              <a:ext uri="{FF2B5EF4-FFF2-40B4-BE49-F238E27FC236}">
                <a16:creationId xmlns:a16="http://schemas.microsoft.com/office/drawing/2014/main" id="{27CD7A4D-AAED-4B10-B5FB-21414039D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0621" y="2638757"/>
            <a:ext cx="3552496" cy="2198767"/>
          </a:xfrm>
          <a:prstGeom prst="rect">
            <a:avLst/>
          </a:prstGeom>
        </p:spPr>
      </p:pic>
      <p:pic>
        <p:nvPicPr>
          <p:cNvPr id="10" name="Grafik 9">
            <a:extLst>
              <a:ext uri="{FF2B5EF4-FFF2-40B4-BE49-F238E27FC236}">
                <a16:creationId xmlns:a16="http://schemas.microsoft.com/office/drawing/2014/main" id="{F279CB5C-B9CE-4C37-B0E7-659D5EAE5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600" y="2638756"/>
            <a:ext cx="3710151" cy="2198767"/>
          </a:xfrm>
          <a:prstGeom prst="rect">
            <a:avLst/>
          </a:prstGeom>
        </p:spPr>
      </p:pic>
      <p:pic>
        <p:nvPicPr>
          <p:cNvPr id="12" name="Grafik 11">
            <a:extLst>
              <a:ext uri="{FF2B5EF4-FFF2-40B4-BE49-F238E27FC236}">
                <a16:creationId xmlns:a16="http://schemas.microsoft.com/office/drawing/2014/main" id="{C42E6FEB-A96D-4658-842F-378C5CF835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228" y="2603066"/>
            <a:ext cx="3583978" cy="2198767"/>
          </a:xfrm>
          <a:prstGeom prst="rect">
            <a:avLst/>
          </a:prstGeom>
        </p:spPr>
      </p:pic>
      <p:sp>
        <p:nvSpPr>
          <p:cNvPr id="14" name="Textfeld 13">
            <a:extLst>
              <a:ext uri="{FF2B5EF4-FFF2-40B4-BE49-F238E27FC236}">
                <a16:creationId xmlns:a16="http://schemas.microsoft.com/office/drawing/2014/main" id="{129C3456-D853-4D09-8F6F-09DDC825A264}"/>
              </a:ext>
            </a:extLst>
          </p:cNvPr>
          <p:cNvSpPr txBox="1"/>
          <p:nvPr/>
        </p:nvSpPr>
        <p:spPr>
          <a:xfrm>
            <a:off x="3021675" y="4993062"/>
            <a:ext cx="6096000" cy="1200329"/>
          </a:xfrm>
          <a:prstGeom prst="rect">
            <a:avLst/>
          </a:prstGeom>
          <a:noFill/>
        </p:spPr>
        <p:txBody>
          <a:bodyPr wrap="square">
            <a:spAutoFit/>
          </a:bodyPr>
          <a:lstStyle/>
          <a:p>
            <a:endParaRPr lang="de-DE" dirty="0">
              <a:latin typeface="Agency FB" panose="020B0503020202020204" pitchFamily="34" charset="0"/>
            </a:endParaRPr>
          </a:p>
          <a:p>
            <a:r>
              <a:rPr lang="de-DE" dirty="0">
                <a:latin typeface="Agency FB" panose="020B0503020202020204" pitchFamily="34" charset="0"/>
              </a:rPr>
              <a:t>Im Kriegsjahr 1945 sank die Lebensmittelversorgung im Hitler-Reich auf ein katastrophales Minimum. Die Nazi-Propaganda fantasierte dennoch weiter vom "Endsieg" und peitschte das Volk zum letzten Widerstand. </a:t>
            </a:r>
          </a:p>
        </p:txBody>
      </p:sp>
    </p:spTree>
    <p:extLst>
      <p:ext uri="{BB962C8B-B14F-4D97-AF65-F5344CB8AC3E}">
        <p14:creationId xmlns:p14="http://schemas.microsoft.com/office/powerpoint/2010/main" val="295125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CF40ED-BC98-479F-A1CE-313C6155ACD9}"/>
              </a:ext>
            </a:extLst>
          </p:cNvPr>
          <p:cNvSpPr>
            <a:spLocks noGrp="1"/>
          </p:cNvSpPr>
          <p:nvPr>
            <p:ph type="title"/>
          </p:nvPr>
        </p:nvSpPr>
        <p:spPr>
          <a:xfrm>
            <a:off x="3836276" y="365125"/>
            <a:ext cx="7517524" cy="1325563"/>
          </a:xfrm>
        </p:spPr>
        <p:txBody>
          <a:bodyPr>
            <a:normAutofit/>
          </a:bodyPr>
          <a:lstStyle/>
          <a:p>
            <a:r>
              <a:rPr lang="de-DE" sz="4800" dirty="0">
                <a:solidFill>
                  <a:srgbClr val="C00000"/>
                </a:solidFill>
                <a:latin typeface="Agency FB" panose="020B0503020202020204" pitchFamily="34" charset="0"/>
              </a:rPr>
              <a:t>W</a:t>
            </a:r>
            <a:r>
              <a:rPr lang="de-DE" sz="4800" dirty="0">
                <a:latin typeface="Agency FB" panose="020B0503020202020204" pitchFamily="34" charset="0"/>
              </a:rPr>
              <a:t>eltwirtschaftskriese</a:t>
            </a:r>
          </a:p>
        </p:txBody>
      </p:sp>
      <p:pic>
        <p:nvPicPr>
          <p:cNvPr id="5" name="Inhaltsplatzhalter 4">
            <a:extLst>
              <a:ext uri="{FF2B5EF4-FFF2-40B4-BE49-F238E27FC236}">
                <a16:creationId xmlns:a16="http://schemas.microsoft.com/office/drawing/2014/main" id="{2BF658C3-F189-42CC-AE4E-4CE06E445B7D}"/>
              </a:ext>
            </a:extLst>
          </p:cNvPr>
          <p:cNvPicPr>
            <a:picLocks noGrp="1" noChangeAspect="1"/>
          </p:cNvPicPr>
          <p:nvPr>
            <p:ph idx="1"/>
          </p:nvPr>
        </p:nvPicPr>
        <p:blipFill>
          <a:blip r:embed="rId2">
            <a:alphaModFix/>
            <a:extLst>
              <a:ext uri="{BEBA8EAE-BF5A-486C-A8C5-ECC9F3942E4B}">
                <a14:imgProps xmlns:a14="http://schemas.microsoft.com/office/drawing/2010/main">
                  <a14:imgLayer r:embed="rId3">
                    <a14:imgEffect>
                      <a14:sharpenSoften amount="49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88141" y="1434881"/>
            <a:ext cx="7282083" cy="4847787"/>
          </a:xfrm>
        </p:spPr>
      </p:pic>
      <p:pic>
        <p:nvPicPr>
          <p:cNvPr id="7" name="Grafik 6">
            <a:extLst>
              <a:ext uri="{FF2B5EF4-FFF2-40B4-BE49-F238E27FC236}">
                <a16:creationId xmlns:a16="http://schemas.microsoft.com/office/drawing/2014/main" id="{4BC43BE6-43BB-4F1A-B964-9DAED5CBAA7D}"/>
              </a:ext>
            </a:extLst>
          </p:cNvPr>
          <p:cNvPicPr>
            <a:picLocks noChangeAspect="1"/>
          </p:cNvPicPr>
          <p:nvPr/>
        </p:nvPicPr>
        <p:blipFill>
          <a:blip r:embed="rId4">
            <a:alphaModFix amt="27000"/>
            <a:extLst>
              <a:ext uri="{BEBA8EAE-BF5A-486C-A8C5-ECC9F3942E4B}">
                <a14:imgProps xmlns:a14="http://schemas.microsoft.com/office/drawing/2010/main">
                  <a14:imgLayer r:embed="rId5">
                    <a14:imgEffect>
                      <a14:colorTemperature colorTemp="1063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77" y="-41788"/>
            <a:ext cx="12432053" cy="8946903"/>
          </a:xfrm>
          <a:prstGeom prst="rect">
            <a:avLst/>
          </a:prstGeom>
        </p:spPr>
      </p:pic>
    </p:spTree>
    <p:extLst>
      <p:ext uri="{BB962C8B-B14F-4D97-AF65-F5344CB8AC3E}">
        <p14:creationId xmlns:p14="http://schemas.microsoft.com/office/powerpoint/2010/main" val="304336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CEBC202B-A2D9-45DF-99CD-82358AE80EFD}"/>
              </a:ext>
            </a:extLst>
          </p:cNvPr>
          <p:cNvPicPr>
            <a:picLocks noChangeAspect="1"/>
          </p:cNvPicPr>
          <p:nvPr/>
        </p:nvPicPr>
        <p:blipFill>
          <a:blip r:embed="rId2">
            <a:alphaModFix amt="8000"/>
            <a:extLst>
              <a:ext uri="{BEBA8EAE-BF5A-486C-A8C5-ECC9F3942E4B}">
                <a14:imgProps xmlns:a14="http://schemas.microsoft.com/office/drawing/2010/main">
                  <a14:imgLayer r:embed="rId3">
                    <a14:imgEffect>
                      <a14:saturation sat="98000"/>
                    </a14:imgEffect>
                  </a14:imgLayer>
                </a14:imgProps>
              </a:ext>
              <a:ext uri="{28A0092B-C50C-407E-A947-70E740481C1C}">
                <a14:useLocalDpi xmlns:a14="http://schemas.microsoft.com/office/drawing/2010/main" val="0"/>
              </a:ext>
            </a:extLst>
          </a:blip>
          <a:stretch>
            <a:fillRect/>
          </a:stretch>
        </p:blipFill>
        <p:spPr>
          <a:xfrm>
            <a:off x="-486023" y="-369843"/>
            <a:ext cx="13003844" cy="9114125"/>
          </a:xfrm>
          <a:prstGeom prst="rect">
            <a:avLst/>
          </a:prstGeom>
        </p:spPr>
      </p:pic>
      <p:sp>
        <p:nvSpPr>
          <p:cNvPr id="2" name="Titel 1">
            <a:extLst>
              <a:ext uri="{FF2B5EF4-FFF2-40B4-BE49-F238E27FC236}">
                <a16:creationId xmlns:a16="http://schemas.microsoft.com/office/drawing/2014/main" id="{8A2325D5-51F7-4942-A142-F33B10676DB4}"/>
              </a:ext>
            </a:extLst>
          </p:cNvPr>
          <p:cNvSpPr>
            <a:spLocks noGrp="1"/>
          </p:cNvSpPr>
          <p:nvPr>
            <p:ph type="title"/>
          </p:nvPr>
        </p:nvSpPr>
        <p:spPr/>
        <p:txBody>
          <a:bodyPr/>
          <a:lstStyle/>
          <a:p>
            <a:r>
              <a:rPr lang="de-DE" dirty="0">
                <a:latin typeface="Agency FB" panose="020B0503020202020204" pitchFamily="34" charset="0"/>
              </a:rPr>
              <a:t>                       </a:t>
            </a:r>
            <a:r>
              <a:rPr lang="de-DE" dirty="0">
                <a:solidFill>
                  <a:srgbClr val="C00000"/>
                </a:solidFill>
                <a:latin typeface="Agency FB" panose="020B0503020202020204" pitchFamily="34" charset="0"/>
              </a:rPr>
              <a:t>I</a:t>
            </a:r>
            <a:r>
              <a:rPr lang="de-DE" dirty="0">
                <a:latin typeface="Agency FB" panose="020B0503020202020204" pitchFamily="34" charset="0"/>
              </a:rPr>
              <a:t>nflation </a:t>
            </a:r>
            <a:r>
              <a:rPr lang="de-DE" dirty="0">
                <a:latin typeface="Agency FB" panose="020B0503020202020204" pitchFamily="34" charset="0"/>
                <a:sym typeface="Wingdings" panose="05000000000000000000" pitchFamily="2" charset="2"/>
              </a:rPr>
              <a:t></a:t>
            </a:r>
            <a:r>
              <a:rPr lang="de-DE" dirty="0">
                <a:solidFill>
                  <a:srgbClr val="C00000"/>
                </a:solidFill>
                <a:latin typeface="Agency FB" panose="020B0503020202020204" pitchFamily="34" charset="0"/>
                <a:sym typeface="Wingdings" panose="05000000000000000000" pitchFamily="2" charset="2"/>
              </a:rPr>
              <a:t>G</a:t>
            </a:r>
            <a:r>
              <a:rPr lang="de-DE" dirty="0">
                <a:latin typeface="Agency FB" panose="020B0503020202020204" pitchFamily="34" charset="0"/>
                <a:sym typeface="Wingdings" panose="05000000000000000000" pitchFamily="2" charset="2"/>
              </a:rPr>
              <a:t>eldentwertung</a:t>
            </a:r>
            <a:endParaRPr lang="de-DE" dirty="0">
              <a:latin typeface="Agency FB" panose="020B0503020202020204" pitchFamily="34" charset="0"/>
            </a:endParaRPr>
          </a:p>
        </p:txBody>
      </p:sp>
      <p:sp>
        <p:nvSpPr>
          <p:cNvPr id="3" name="Inhaltsplatzhalter 2">
            <a:extLst>
              <a:ext uri="{FF2B5EF4-FFF2-40B4-BE49-F238E27FC236}">
                <a16:creationId xmlns:a16="http://schemas.microsoft.com/office/drawing/2014/main" id="{74077A78-F2CC-4723-B097-094611B7E3AE}"/>
              </a:ext>
            </a:extLst>
          </p:cNvPr>
          <p:cNvSpPr>
            <a:spLocks noGrp="1"/>
          </p:cNvSpPr>
          <p:nvPr>
            <p:ph idx="1"/>
          </p:nvPr>
        </p:nvSpPr>
        <p:spPr>
          <a:xfrm>
            <a:off x="995855" y="5680403"/>
            <a:ext cx="10515600" cy="812472"/>
          </a:xfrm>
        </p:spPr>
        <p:txBody>
          <a:bodyPr>
            <a:normAutofit/>
          </a:bodyPr>
          <a:lstStyle/>
          <a:p>
            <a:pPr marL="0" indent="0">
              <a:buNone/>
            </a:pPr>
            <a:r>
              <a:rPr lang="de-DE" sz="2400" dirty="0">
                <a:latin typeface="Agency FB" panose="020B0503020202020204" pitchFamily="34" charset="0"/>
              </a:rPr>
              <a:t>Einführung neuer Währung, die Kontrolle der Geldmenge und der Preise sowie die Förderung der heimischen Produktion .</a:t>
            </a:r>
          </a:p>
        </p:txBody>
      </p:sp>
      <p:pic>
        <p:nvPicPr>
          <p:cNvPr id="7" name="Grafik 6">
            <a:extLst>
              <a:ext uri="{FF2B5EF4-FFF2-40B4-BE49-F238E27FC236}">
                <a16:creationId xmlns:a16="http://schemas.microsoft.com/office/drawing/2014/main" id="{44B5C4B3-0EFB-4658-A0EC-B6E5CDD7A49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Effect>
                      <a14:brightnessContrast bright="-20000" contrast="-2000"/>
                    </a14:imgEffect>
                  </a14:imgLayer>
                </a14:imgProps>
              </a:ext>
              <a:ext uri="{28A0092B-C50C-407E-A947-70E740481C1C}">
                <a14:useLocalDpi xmlns:a14="http://schemas.microsoft.com/office/drawing/2010/main" val="0"/>
              </a:ext>
            </a:extLst>
          </a:blip>
          <a:stretch>
            <a:fillRect/>
          </a:stretch>
        </p:blipFill>
        <p:spPr>
          <a:xfrm>
            <a:off x="3468414" y="2084004"/>
            <a:ext cx="4782207" cy="2689991"/>
          </a:xfrm>
          <a:prstGeom prst="rect">
            <a:avLst/>
          </a:prstGeom>
          <a:effectLst>
            <a:outerShdw blurRad="50800" dist="50800" dir="5400000" algn="ctr" rotWithShape="0">
              <a:schemeClr val="bg1"/>
            </a:outerShdw>
          </a:effectLst>
        </p:spPr>
      </p:pic>
    </p:spTree>
    <p:extLst>
      <p:ext uri="{BB962C8B-B14F-4D97-AF65-F5344CB8AC3E}">
        <p14:creationId xmlns:p14="http://schemas.microsoft.com/office/powerpoint/2010/main" val="102374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FD6997E-C08F-4386-90A7-2D455027FC65}"/>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85922"/>
            <a:ext cx="12612414" cy="9025762"/>
          </a:xfrm>
          <a:prstGeom prst="rect">
            <a:avLst/>
          </a:prstGeom>
        </p:spPr>
      </p:pic>
      <p:sp>
        <p:nvSpPr>
          <p:cNvPr id="2" name="Titel 1">
            <a:extLst>
              <a:ext uri="{FF2B5EF4-FFF2-40B4-BE49-F238E27FC236}">
                <a16:creationId xmlns:a16="http://schemas.microsoft.com/office/drawing/2014/main" id="{4ED8C0F0-F745-4E0B-A375-AD5DA19E3443}"/>
              </a:ext>
            </a:extLst>
          </p:cNvPr>
          <p:cNvSpPr>
            <a:spLocks noGrp="1"/>
          </p:cNvSpPr>
          <p:nvPr>
            <p:ph type="title"/>
          </p:nvPr>
        </p:nvSpPr>
        <p:spPr/>
        <p:txBody>
          <a:bodyPr/>
          <a:lstStyle/>
          <a:p>
            <a:r>
              <a:rPr lang="de-DE" dirty="0">
                <a:solidFill>
                  <a:srgbClr val="C00000"/>
                </a:solidFill>
                <a:latin typeface="Agency FB" panose="020B0503020202020204" pitchFamily="34" charset="0"/>
              </a:rPr>
              <a:t>                         L</a:t>
            </a:r>
            <a:r>
              <a:rPr lang="de-DE" dirty="0">
                <a:latin typeface="Agency FB" panose="020B0503020202020204" pitchFamily="34" charset="0"/>
              </a:rPr>
              <a:t>ebensmittelrationierung</a:t>
            </a:r>
          </a:p>
        </p:txBody>
      </p:sp>
      <p:pic>
        <p:nvPicPr>
          <p:cNvPr id="5" name="Inhaltsplatzhalter 4">
            <a:extLst>
              <a:ext uri="{FF2B5EF4-FFF2-40B4-BE49-F238E27FC236}">
                <a16:creationId xmlns:a16="http://schemas.microsoft.com/office/drawing/2014/main" id="{0C1BF062-9A1B-4AA8-9549-B50D59FABB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918" y="2058561"/>
            <a:ext cx="4920760" cy="3756181"/>
          </a:xfrm>
        </p:spPr>
      </p:pic>
      <p:pic>
        <p:nvPicPr>
          <p:cNvPr id="7" name="Grafik 6">
            <a:extLst>
              <a:ext uri="{FF2B5EF4-FFF2-40B4-BE49-F238E27FC236}">
                <a16:creationId xmlns:a16="http://schemas.microsoft.com/office/drawing/2014/main" id="{EA5FC536-6864-4270-BF27-996E8FF4C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071699"/>
            <a:ext cx="5327919" cy="3756182"/>
          </a:xfrm>
          <a:prstGeom prst="rect">
            <a:avLst/>
          </a:prstGeom>
        </p:spPr>
      </p:pic>
    </p:spTree>
    <p:extLst>
      <p:ext uri="{BB962C8B-B14F-4D97-AF65-F5344CB8AC3E}">
        <p14:creationId xmlns:p14="http://schemas.microsoft.com/office/powerpoint/2010/main" val="279410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F33583DE-B412-446C-A247-C072EC223CF8}"/>
              </a:ext>
            </a:extLst>
          </p:cNvPr>
          <p:cNvPicPr>
            <a:picLocks noGrp="1" noChangeAspect="1"/>
          </p:cNvPicPr>
          <p:nvPr>
            <p:ph idx="1"/>
          </p:nvPr>
        </p:nvPicPr>
        <p:blipFill>
          <a:blip r:embed="rId2">
            <a:alphaModFix amt="23000"/>
            <a:extLst>
              <a:ext uri="{28A0092B-C50C-407E-A947-70E740481C1C}">
                <a14:useLocalDpi xmlns:a14="http://schemas.microsoft.com/office/drawing/2010/main" val="0"/>
              </a:ext>
            </a:extLst>
          </a:blip>
          <a:stretch>
            <a:fillRect/>
          </a:stretch>
        </p:blipFill>
        <p:spPr>
          <a:xfrm>
            <a:off x="-1150304" y="-266023"/>
            <a:ext cx="13863963" cy="8353580"/>
          </a:xfrm>
        </p:spPr>
      </p:pic>
      <p:sp>
        <p:nvSpPr>
          <p:cNvPr id="2" name="Titel 1">
            <a:extLst>
              <a:ext uri="{FF2B5EF4-FFF2-40B4-BE49-F238E27FC236}">
                <a16:creationId xmlns:a16="http://schemas.microsoft.com/office/drawing/2014/main" id="{6978EE9B-8CEA-45C1-B669-A61C1CCE62D0}"/>
              </a:ext>
            </a:extLst>
          </p:cNvPr>
          <p:cNvSpPr>
            <a:spLocks noGrp="1"/>
          </p:cNvSpPr>
          <p:nvPr>
            <p:ph type="title"/>
          </p:nvPr>
        </p:nvSpPr>
        <p:spPr/>
        <p:txBody>
          <a:bodyPr/>
          <a:lstStyle/>
          <a:p>
            <a:pPr algn="ctr"/>
            <a:r>
              <a:rPr lang="de-DE" dirty="0">
                <a:solidFill>
                  <a:srgbClr val="C00000"/>
                </a:solidFill>
                <a:latin typeface="Agency FB" panose="020B0503020202020204" pitchFamily="34" charset="0"/>
              </a:rPr>
              <a:t>V</a:t>
            </a:r>
            <a:r>
              <a:rPr lang="de-DE" dirty="0">
                <a:latin typeface="Agency FB" panose="020B0503020202020204" pitchFamily="34" charset="0"/>
              </a:rPr>
              <a:t>ersorgung </a:t>
            </a:r>
            <a:r>
              <a:rPr lang="de-DE" dirty="0">
                <a:solidFill>
                  <a:srgbClr val="C00000"/>
                </a:solidFill>
                <a:latin typeface="Agency FB" panose="020B0503020202020204" pitchFamily="34" charset="0"/>
              </a:rPr>
              <a:t>d</a:t>
            </a:r>
            <a:r>
              <a:rPr lang="de-DE" dirty="0">
                <a:latin typeface="Agency FB" panose="020B0503020202020204" pitchFamily="34" charset="0"/>
              </a:rPr>
              <a:t>er </a:t>
            </a:r>
            <a:r>
              <a:rPr lang="de-DE" dirty="0">
                <a:solidFill>
                  <a:srgbClr val="C00000"/>
                </a:solidFill>
                <a:latin typeface="Agency FB" panose="020B0503020202020204" pitchFamily="34" charset="0"/>
              </a:rPr>
              <a:t>G</a:t>
            </a:r>
            <a:r>
              <a:rPr lang="de-DE" dirty="0">
                <a:latin typeface="Agency FB" panose="020B0503020202020204" pitchFamily="34" charset="0"/>
              </a:rPr>
              <a:t>esellschaft </a:t>
            </a:r>
            <a:r>
              <a:rPr lang="de-DE" dirty="0">
                <a:solidFill>
                  <a:srgbClr val="C00000"/>
                </a:solidFill>
                <a:latin typeface="Agency FB" panose="020B0503020202020204" pitchFamily="34" charset="0"/>
              </a:rPr>
              <a:t>m</a:t>
            </a:r>
            <a:r>
              <a:rPr lang="de-DE" dirty="0">
                <a:latin typeface="Agency FB" panose="020B0503020202020204" pitchFamily="34" charset="0"/>
              </a:rPr>
              <a:t>it </a:t>
            </a:r>
            <a:r>
              <a:rPr lang="de-DE" dirty="0">
                <a:solidFill>
                  <a:srgbClr val="C00000"/>
                </a:solidFill>
                <a:latin typeface="Agency FB" panose="020B0503020202020204" pitchFamily="34" charset="0"/>
              </a:rPr>
              <a:t>L</a:t>
            </a:r>
            <a:r>
              <a:rPr lang="de-DE" dirty="0">
                <a:latin typeface="Agency FB" panose="020B0503020202020204" pitchFamily="34" charset="0"/>
              </a:rPr>
              <a:t>ebensmitteln </a:t>
            </a:r>
            <a:r>
              <a:rPr lang="de-DE" dirty="0">
                <a:solidFill>
                  <a:srgbClr val="C00000"/>
                </a:solidFill>
                <a:latin typeface="Agency FB" panose="020B0503020202020204" pitchFamily="34" charset="0"/>
              </a:rPr>
              <a:t>a</a:t>
            </a:r>
            <a:r>
              <a:rPr lang="de-DE" dirty="0">
                <a:latin typeface="Agency FB" panose="020B0503020202020204" pitchFamily="34" charset="0"/>
              </a:rPr>
              <a:t>ber </a:t>
            </a:r>
            <a:r>
              <a:rPr lang="de-DE" dirty="0">
                <a:solidFill>
                  <a:srgbClr val="C00000"/>
                </a:solidFill>
                <a:latin typeface="Agency FB" panose="020B0503020202020204" pitchFamily="34" charset="0"/>
              </a:rPr>
              <a:t>a</a:t>
            </a:r>
            <a:r>
              <a:rPr lang="de-DE" dirty="0">
                <a:latin typeface="Agency FB" panose="020B0503020202020204" pitchFamily="34" charset="0"/>
              </a:rPr>
              <a:t>uch </a:t>
            </a:r>
            <a:r>
              <a:rPr lang="de-DE" dirty="0">
                <a:solidFill>
                  <a:srgbClr val="C00000"/>
                </a:solidFill>
                <a:latin typeface="Agency FB" panose="020B0503020202020204" pitchFamily="34" charset="0"/>
              </a:rPr>
              <a:t>M</a:t>
            </a:r>
            <a:r>
              <a:rPr lang="de-DE" dirty="0">
                <a:latin typeface="Agency FB" panose="020B0503020202020204" pitchFamily="34" charset="0"/>
              </a:rPr>
              <a:t>edien</a:t>
            </a:r>
          </a:p>
        </p:txBody>
      </p:sp>
      <p:sp>
        <p:nvSpPr>
          <p:cNvPr id="12" name="Textfeld 11">
            <a:extLst>
              <a:ext uri="{FF2B5EF4-FFF2-40B4-BE49-F238E27FC236}">
                <a16:creationId xmlns:a16="http://schemas.microsoft.com/office/drawing/2014/main" id="{0C1CBF81-0E4E-4568-AAE4-B8A42B0A901C}"/>
              </a:ext>
            </a:extLst>
          </p:cNvPr>
          <p:cNvSpPr txBox="1"/>
          <p:nvPr/>
        </p:nvSpPr>
        <p:spPr>
          <a:xfrm>
            <a:off x="2549522" y="5307412"/>
            <a:ext cx="7092956" cy="923330"/>
          </a:xfrm>
          <a:prstGeom prst="rect">
            <a:avLst/>
          </a:prstGeom>
          <a:noFill/>
        </p:spPr>
        <p:txBody>
          <a:bodyPr wrap="square" rtlCol="0">
            <a:spAutoFit/>
          </a:bodyPr>
          <a:lstStyle/>
          <a:p>
            <a:endParaRPr lang="de-DE" dirty="0">
              <a:latin typeface="Agency FB" panose="020B0503020202020204" pitchFamily="34" charset="0"/>
            </a:endParaRPr>
          </a:p>
          <a:p>
            <a:r>
              <a:rPr lang="de-DE" dirty="0">
                <a:latin typeface="Agency FB" panose="020B0503020202020204" pitchFamily="34" charset="0"/>
              </a:rPr>
              <a:t>Die Medien wurden vom Regime beherrscht ausgenutzt um Manipulation am Volk auszuüben. Wer sich gegen das Regime stellte wurde suspendiert oder zum Rücktritt gezwungen.</a:t>
            </a:r>
          </a:p>
        </p:txBody>
      </p:sp>
      <p:pic>
        <p:nvPicPr>
          <p:cNvPr id="14" name="Grafik 13">
            <a:extLst>
              <a:ext uri="{FF2B5EF4-FFF2-40B4-BE49-F238E27FC236}">
                <a16:creationId xmlns:a16="http://schemas.microsoft.com/office/drawing/2014/main" id="{1A3060A7-AC8D-456B-827E-12C2163560F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3095999" y="1615543"/>
            <a:ext cx="6195211" cy="3188469"/>
          </a:xfrm>
          <a:prstGeom prst="rect">
            <a:avLst/>
          </a:prstGeom>
        </p:spPr>
      </p:pic>
    </p:spTree>
    <p:extLst>
      <p:ext uri="{BB962C8B-B14F-4D97-AF65-F5344CB8AC3E}">
        <p14:creationId xmlns:p14="http://schemas.microsoft.com/office/powerpoint/2010/main" val="341392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CC3DD680-822B-4A91-AF66-126B2E6F8817}"/>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1545615" y="-960111"/>
            <a:ext cx="17804524" cy="13353393"/>
          </a:xfrm>
          <a:prstGeom prst="rect">
            <a:avLst/>
          </a:prstGeom>
        </p:spPr>
      </p:pic>
      <p:sp>
        <p:nvSpPr>
          <p:cNvPr id="2" name="Titel 1">
            <a:extLst>
              <a:ext uri="{FF2B5EF4-FFF2-40B4-BE49-F238E27FC236}">
                <a16:creationId xmlns:a16="http://schemas.microsoft.com/office/drawing/2014/main" id="{2082425C-777C-40C2-8444-AD46B6C120F4}"/>
              </a:ext>
            </a:extLst>
          </p:cNvPr>
          <p:cNvSpPr>
            <a:spLocks noGrp="1"/>
          </p:cNvSpPr>
          <p:nvPr>
            <p:ph type="title"/>
          </p:nvPr>
        </p:nvSpPr>
        <p:spPr>
          <a:xfrm>
            <a:off x="1776248" y="681037"/>
            <a:ext cx="10415752" cy="285915"/>
          </a:xfrm>
        </p:spPr>
        <p:txBody>
          <a:bodyPr>
            <a:normAutofit fontScale="90000"/>
          </a:bodyPr>
          <a:lstStyle/>
          <a:p>
            <a:r>
              <a:rPr lang="de-DE" u="sng" dirty="0">
                <a:solidFill>
                  <a:srgbClr val="C00000"/>
                </a:solidFill>
                <a:latin typeface="Agency FB" panose="020B0503020202020204" pitchFamily="34" charset="0"/>
              </a:rPr>
              <a:t>P</a:t>
            </a:r>
            <a:r>
              <a:rPr lang="de-DE" u="sng" dirty="0">
                <a:latin typeface="Agency FB" panose="020B0503020202020204" pitchFamily="34" charset="0"/>
              </a:rPr>
              <a:t>OLITISCHE </a:t>
            </a:r>
            <a:r>
              <a:rPr lang="de-DE" u="sng" dirty="0">
                <a:solidFill>
                  <a:srgbClr val="C00000"/>
                </a:solidFill>
                <a:latin typeface="Agency FB" panose="020B0503020202020204" pitchFamily="34" charset="0"/>
              </a:rPr>
              <a:t>R</a:t>
            </a:r>
            <a:r>
              <a:rPr lang="de-DE" u="sng" dirty="0">
                <a:latin typeface="Agency FB" panose="020B0503020202020204" pitchFamily="34" charset="0"/>
              </a:rPr>
              <a:t>AHMENBEDINGUNGEN </a:t>
            </a:r>
            <a:r>
              <a:rPr lang="de-DE" u="sng" dirty="0">
                <a:solidFill>
                  <a:srgbClr val="C00000"/>
                </a:solidFill>
                <a:latin typeface="Agency FB" panose="020B0503020202020204" pitchFamily="34" charset="0"/>
              </a:rPr>
              <a:t>D</a:t>
            </a:r>
            <a:r>
              <a:rPr lang="de-DE" u="sng" dirty="0">
                <a:latin typeface="Agency FB" panose="020B0503020202020204" pitchFamily="34" charset="0"/>
              </a:rPr>
              <a:t>ER </a:t>
            </a:r>
            <a:r>
              <a:rPr lang="de-DE" u="sng" dirty="0">
                <a:solidFill>
                  <a:srgbClr val="C00000"/>
                </a:solidFill>
                <a:latin typeface="Agency FB" panose="020B0503020202020204" pitchFamily="34" charset="0"/>
              </a:rPr>
              <a:t>3</a:t>
            </a:r>
            <a:r>
              <a:rPr lang="de-DE" u="sng" dirty="0">
                <a:latin typeface="Agency FB" panose="020B0503020202020204" pitchFamily="34" charset="0"/>
              </a:rPr>
              <a:t>0ER/ </a:t>
            </a:r>
            <a:r>
              <a:rPr lang="de-DE" u="sng" dirty="0">
                <a:solidFill>
                  <a:srgbClr val="C00000"/>
                </a:solidFill>
                <a:latin typeface="Agency FB" panose="020B0503020202020204" pitchFamily="34" charset="0"/>
              </a:rPr>
              <a:t>4</a:t>
            </a:r>
            <a:r>
              <a:rPr lang="de-DE" u="sng" dirty="0">
                <a:latin typeface="Agency FB" panose="020B0503020202020204" pitchFamily="34" charset="0"/>
              </a:rPr>
              <a:t>0ER</a:t>
            </a:r>
          </a:p>
        </p:txBody>
      </p:sp>
      <p:sp>
        <p:nvSpPr>
          <p:cNvPr id="3" name="Inhaltsplatzhalter 2">
            <a:extLst>
              <a:ext uri="{FF2B5EF4-FFF2-40B4-BE49-F238E27FC236}">
                <a16:creationId xmlns:a16="http://schemas.microsoft.com/office/drawing/2014/main" id="{87639228-4FD6-4514-A830-5C5E0199F9D6}"/>
              </a:ext>
            </a:extLst>
          </p:cNvPr>
          <p:cNvSpPr>
            <a:spLocks noGrp="1"/>
          </p:cNvSpPr>
          <p:nvPr>
            <p:ph idx="1"/>
          </p:nvPr>
        </p:nvSpPr>
        <p:spPr>
          <a:xfrm>
            <a:off x="1860332" y="2340527"/>
            <a:ext cx="8586952" cy="3836435"/>
          </a:xfrm>
        </p:spPr>
        <p:txBody>
          <a:bodyPr/>
          <a:lstStyle/>
          <a:p>
            <a:r>
              <a:rPr lang="de-DE" dirty="0">
                <a:latin typeface="Agency FB" panose="020B0503020202020204" pitchFamily="34" charset="0"/>
              </a:rPr>
              <a:t>Machtergreifung Hitlers </a:t>
            </a:r>
            <a:r>
              <a:rPr lang="de-DE" dirty="0">
                <a:latin typeface="Agency FB" panose="020B0503020202020204" pitchFamily="34" charset="0"/>
                <a:sym typeface="Wingdings" panose="05000000000000000000" pitchFamily="2" charset="2"/>
              </a:rPr>
              <a:t> Wie ist er an die Macht gekommen? Warum haben die Menschen ihn gewählt?</a:t>
            </a:r>
          </a:p>
          <a:p>
            <a:r>
              <a:rPr lang="de-DE" dirty="0">
                <a:latin typeface="Agency FB" panose="020B0503020202020204" pitchFamily="34" charset="0"/>
                <a:sym typeface="Wingdings" panose="05000000000000000000" pitchFamily="2" charset="2"/>
              </a:rPr>
              <a:t>Diktatur</a:t>
            </a:r>
          </a:p>
          <a:p>
            <a:r>
              <a:rPr lang="de-DE" dirty="0">
                <a:latin typeface="Agency FB" panose="020B0503020202020204" pitchFamily="34" charset="0"/>
                <a:sym typeface="Wingdings" panose="05000000000000000000" pitchFamily="2" charset="2"/>
              </a:rPr>
              <a:t>Gleichschaltung der Gesellschaft</a:t>
            </a:r>
          </a:p>
          <a:p>
            <a:r>
              <a:rPr lang="de-DE" dirty="0">
                <a:latin typeface="Agency FB" panose="020B0503020202020204" pitchFamily="34" charset="0"/>
                <a:sym typeface="Wingdings" panose="05000000000000000000" pitchFamily="2" charset="2"/>
              </a:rPr>
              <a:t>Expansionsstreben der Nazis</a:t>
            </a:r>
          </a:p>
          <a:p>
            <a:r>
              <a:rPr lang="de-DE" dirty="0">
                <a:latin typeface="Agency FB" panose="020B0503020202020204" pitchFamily="34" charset="0"/>
                <a:sym typeface="Wingdings" panose="05000000000000000000" pitchFamily="2" charset="2"/>
              </a:rPr>
              <a:t>Ausrichtung der Politik auf den Krieg</a:t>
            </a:r>
          </a:p>
          <a:p>
            <a:pPr>
              <a:buFontTx/>
              <a:buChar char="-"/>
            </a:pPr>
            <a:endParaRPr lang="de-DE" dirty="0">
              <a:latin typeface="Agency FB" panose="020B0503020202020204" pitchFamily="34" charset="0"/>
              <a:sym typeface="Wingdings" panose="05000000000000000000" pitchFamily="2" charset="2"/>
            </a:endParaRPr>
          </a:p>
        </p:txBody>
      </p:sp>
    </p:spTree>
    <p:extLst>
      <p:ext uri="{BB962C8B-B14F-4D97-AF65-F5344CB8AC3E}">
        <p14:creationId xmlns:p14="http://schemas.microsoft.com/office/powerpoint/2010/main" val="74724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734FC60-326A-4E71-8939-CD2AF46011C1}"/>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1583023" y="-267128"/>
            <a:ext cx="17585872" cy="7037798"/>
          </a:xfrm>
          <a:prstGeom prst="rect">
            <a:avLst/>
          </a:prstGeom>
        </p:spPr>
      </p:pic>
      <p:sp>
        <p:nvSpPr>
          <p:cNvPr id="2" name="Titel 1">
            <a:extLst>
              <a:ext uri="{FF2B5EF4-FFF2-40B4-BE49-F238E27FC236}">
                <a16:creationId xmlns:a16="http://schemas.microsoft.com/office/drawing/2014/main" id="{0A4EFF2A-50FA-452A-9452-940932B84DAD}"/>
              </a:ext>
            </a:extLst>
          </p:cNvPr>
          <p:cNvSpPr>
            <a:spLocks noGrp="1"/>
          </p:cNvSpPr>
          <p:nvPr>
            <p:ph type="title"/>
          </p:nvPr>
        </p:nvSpPr>
        <p:spPr/>
        <p:txBody>
          <a:bodyPr>
            <a:normAutofit/>
          </a:bodyPr>
          <a:lstStyle/>
          <a:p>
            <a:r>
              <a:rPr lang="de-DE" sz="4800" dirty="0">
                <a:solidFill>
                  <a:srgbClr val="FF0000"/>
                </a:solidFill>
                <a:latin typeface="Agency FB" panose="020B0503020202020204" pitchFamily="34" charset="0"/>
              </a:rPr>
              <a:t>                            M</a:t>
            </a:r>
            <a:r>
              <a:rPr lang="de-DE" sz="4800" dirty="0">
                <a:latin typeface="Agency FB" panose="020B0503020202020204" pitchFamily="34" charset="0"/>
              </a:rPr>
              <a:t>acht der Medien </a:t>
            </a:r>
          </a:p>
        </p:txBody>
      </p:sp>
      <p:sp>
        <p:nvSpPr>
          <p:cNvPr id="3" name="Textfeld 2">
            <a:extLst>
              <a:ext uri="{FF2B5EF4-FFF2-40B4-BE49-F238E27FC236}">
                <a16:creationId xmlns:a16="http://schemas.microsoft.com/office/drawing/2014/main" id="{6A901D74-463E-405A-B77F-CAE49D3662C1}"/>
              </a:ext>
            </a:extLst>
          </p:cNvPr>
          <p:cNvSpPr txBox="1"/>
          <p:nvPr/>
        </p:nvSpPr>
        <p:spPr>
          <a:xfrm>
            <a:off x="2629043" y="5956442"/>
            <a:ext cx="7530957" cy="369332"/>
          </a:xfrm>
          <a:prstGeom prst="rect">
            <a:avLst/>
          </a:prstGeom>
          <a:noFill/>
        </p:spPr>
        <p:txBody>
          <a:bodyPr wrap="square" rtlCol="0">
            <a:spAutoFit/>
          </a:bodyPr>
          <a:lstStyle/>
          <a:p>
            <a:r>
              <a:rPr lang="de-DE" dirty="0">
                <a:latin typeface="Agency FB" panose="020B0503020202020204" pitchFamily="34" charset="0"/>
              </a:rPr>
              <a:t>Die </a:t>
            </a:r>
            <a:r>
              <a:rPr lang="de-DE" dirty="0" err="1">
                <a:latin typeface="Agency FB" panose="020B0503020202020204" pitchFamily="34" charset="0"/>
              </a:rPr>
              <a:t>Versorung</a:t>
            </a:r>
            <a:r>
              <a:rPr lang="de-DE" dirty="0">
                <a:latin typeface="Agency FB" panose="020B0503020202020204" pitchFamily="34" charset="0"/>
              </a:rPr>
              <a:t> der Gesellschaft mit Medien wurde stark kontrolliert , vor allem die Frauen .</a:t>
            </a:r>
          </a:p>
        </p:txBody>
      </p:sp>
      <p:pic>
        <p:nvPicPr>
          <p:cNvPr id="8" name="Unterrichtsmaterial Nationalsozialismus Frauen – Schulfilm">
            <a:hlinkClick r:id="" action="ppaction://media"/>
            <a:extLst>
              <a:ext uri="{FF2B5EF4-FFF2-40B4-BE49-F238E27FC236}">
                <a16:creationId xmlns:a16="http://schemas.microsoft.com/office/drawing/2014/main" id="{14D6A192-9E5E-4C89-AA58-C8FDB8C04347}"/>
              </a:ext>
            </a:extLst>
          </p:cNvPr>
          <p:cNvPicPr>
            <a:picLocks noChangeAspect="1"/>
          </p:cNvPicPr>
          <p:nvPr>
            <a:videoFile r:link="rId2"/>
            <p:extLst>
              <p:ext uri="{DAA4B4D4-6D71-4841-9C94-3DE7FCFB9230}">
                <p14:media xmlns:p14="http://schemas.microsoft.com/office/powerpoint/2010/main" r:embed="rId1"/>
              </p:ext>
            </p:extLst>
          </p:nvPr>
        </p:nvPicPr>
        <p:blipFill>
          <a:blip r:embed="rId5">
            <a:lum bright="-13000" contrast="-27000"/>
          </a:blip>
          <a:stretch>
            <a:fillRect/>
          </a:stretch>
        </p:blipFill>
        <p:spPr>
          <a:xfrm>
            <a:off x="1972031" y="1445909"/>
            <a:ext cx="8435689" cy="3966182"/>
          </a:xfrm>
          <a:prstGeom prst="rect">
            <a:avLst/>
          </a:prstGeom>
        </p:spPr>
      </p:pic>
    </p:spTree>
    <p:extLst>
      <p:ext uri="{BB962C8B-B14F-4D97-AF65-F5344CB8AC3E}">
        <p14:creationId xmlns:p14="http://schemas.microsoft.com/office/powerpoint/2010/main" val="262407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2BCDB0-F22E-4A22-9BB6-BB41700F39DC}"/>
              </a:ext>
            </a:extLst>
          </p:cNvPr>
          <p:cNvSpPr>
            <a:spLocks noGrp="1"/>
          </p:cNvSpPr>
          <p:nvPr>
            <p:ph type="title"/>
          </p:nvPr>
        </p:nvSpPr>
        <p:spPr>
          <a:xfrm>
            <a:off x="838200" y="83891"/>
            <a:ext cx="10515600" cy="6154350"/>
          </a:xfrm>
          <a:effectLst>
            <a:reflection blurRad="6350" stA="50000" endA="275" endPos="40000" dist="101600" dir="5400000" sy="-100000" algn="bl" rotWithShape="0"/>
          </a:effectLst>
        </p:spPr>
        <p:txBody>
          <a:bodyPr>
            <a:normAutofit fontScale="90000"/>
          </a:bodyPr>
          <a:lstStyle/>
          <a:p>
            <a:pPr algn="ctr"/>
            <a:r>
              <a:rPr lang="de-DE" sz="2800" dirty="0">
                <a:latin typeface="Agency FB" panose="020B0503020202020204" pitchFamily="34" charset="0"/>
              </a:rPr>
              <a:t>         </a:t>
            </a:r>
            <a:br>
              <a:rPr lang="de-DE" sz="2800" dirty="0">
                <a:latin typeface="Agency FB" panose="020B0503020202020204" pitchFamily="34" charset="0"/>
              </a:rPr>
            </a:br>
            <a:br>
              <a:rPr lang="de-DE" sz="2800" dirty="0">
                <a:latin typeface="Agency FB" panose="020B0503020202020204" pitchFamily="34" charset="0"/>
              </a:rPr>
            </a:br>
            <a:br>
              <a:rPr lang="de-DE" sz="2800" dirty="0">
                <a:latin typeface="Agency FB" panose="020B0503020202020204" pitchFamily="34" charset="0"/>
              </a:rPr>
            </a:br>
            <a:br>
              <a:rPr lang="de-DE" sz="2800" dirty="0">
                <a:latin typeface="Agency FB" panose="020B0503020202020204" pitchFamily="34" charset="0"/>
              </a:rPr>
            </a:br>
            <a:br>
              <a:rPr lang="de-DE" sz="2800" dirty="0">
                <a:latin typeface="Agency FB" panose="020B0503020202020204" pitchFamily="34" charset="0"/>
              </a:rPr>
            </a:br>
            <a:br>
              <a:rPr lang="de-DE" sz="2800" dirty="0">
                <a:latin typeface="Agency FB" panose="020B0503020202020204" pitchFamily="34" charset="0"/>
              </a:rPr>
            </a:br>
            <a:br>
              <a:rPr lang="de-DE" sz="2800" dirty="0">
                <a:latin typeface="Agency FB" panose="020B0503020202020204" pitchFamily="34" charset="0"/>
              </a:rPr>
            </a:br>
            <a:r>
              <a:rPr lang="de-DE" sz="2800" dirty="0">
                <a:latin typeface="Agency FB" panose="020B0503020202020204" pitchFamily="34" charset="0"/>
              </a:rPr>
              <a:t> ,,Das nationalsozialistische Regime etablierte sich nicht über Nacht.</a:t>
            </a:r>
            <a:br>
              <a:rPr lang="de-DE" sz="2800" dirty="0">
                <a:latin typeface="Agency FB" panose="020B0503020202020204" pitchFamily="34" charset="0"/>
              </a:rPr>
            </a:br>
            <a:r>
              <a:rPr lang="de-DE" sz="2800" dirty="0">
                <a:latin typeface="Agency FB" panose="020B0503020202020204" pitchFamily="34" charset="0"/>
              </a:rPr>
              <a:t>Lange vorher bahnte sich die rechte Ideologie einen Weg in den öffentlichen Diskurs.</a:t>
            </a:r>
            <a:br>
              <a:rPr lang="de-DE" sz="2800" dirty="0">
                <a:latin typeface="Agency FB" panose="020B0503020202020204" pitchFamily="34" charset="0"/>
              </a:rPr>
            </a:br>
            <a:r>
              <a:rPr lang="de-DE" sz="2800" dirty="0">
                <a:latin typeface="Agency FB" panose="020B0503020202020204" pitchFamily="34" charset="0"/>
              </a:rPr>
              <a:t>Auch heute wieder erleben wir,</a:t>
            </a:r>
            <a:br>
              <a:rPr lang="de-DE" sz="2800" dirty="0">
                <a:latin typeface="Agency FB" panose="020B0503020202020204" pitchFamily="34" charset="0"/>
              </a:rPr>
            </a:br>
            <a:r>
              <a:rPr lang="de-DE" sz="2800" dirty="0">
                <a:latin typeface="Agency FB" panose="020B0503020202020204" pitchFamily="34" charset="0"/>
              </a:rPr>
              <a:t>wie extreme Rechte menschenverachtendes und </a:t>
            </a:r>
            <a:r>
              <a:rPr lang="de-DE" sz="2800" dirty="0" err="1">
                <a:latin typeface="Agency FB" panose="020B0503020202020204" pitchFamily="34" charset="0"/>
              </a:rPr>
              <a:t>gewaltverherrendliches</a:t>
            </a:r>
            <a:r>
              <a:rPr lang="de-DE" sz="2800" dirty="0">
                <a:latin typeface="Agency FB" panose="020B0503020202020204" pitchFamily="34" charset="0"/>
              </a:rPr>
              <a:t> Gedankengut zu normalisieren versuchen.  </a:t>
            </a:r>
            <a:br>
              <a:rPr lang="de-DE" sz="2800" dirty="0">
                <a:latin typeface="Agency FB" panose="020B0503020202020204" pitchFamily="34" charset="0"/>
              </a:rPr>
            </a:br>
            <a:r>
              <a:rPr lang="de-DE" sz="2800" dirty="0">
                <a:latin typeface="Agency FB" panose="020B0503020202020204" pitchFamily="34" charset="0"/>
              </a:rPr>
              <a:t>Als Gesellschaft dürfen wir das nicht zulassen.</a:t>
            </a:r>
            <a:br>
              <a:rPr lang="de-DE" sz="2800" dirty="0">
                <a:latin typeface="Agency FB" panose="020B0503020202020204" pitchFamily="34" charset="0"/>
              </a:rPr>
            </a:br>
            <a:br>
              <a:rPr lang="de-DE" sz="2800" dirty="0">
                <a:latin typeface="Agency FB" panose="020B0503020202020204" pitchFamily="34" charset="0"/>
              </a:rPr>
            </a:br>
            <a:r>
              <a:rPr lang="de-DE" sz="2800" dirty="0">
                <a:latin typeface="Agency FB" panose="020B0503020202020204" pitchFamily="34" charset="0"/>
              </a:rPr>
              <a:t>,,Wir sind nicht verantwortlich dafür was geschah.</a:t>
            </a:r>
            <a:br>
              <a:rPr lang="de-DE" sz="2800" dirty="0">
                <a:latin typeface="Agency FB" panose="020B0503020202020204" pitchFamily="34" charset="0"/>
              </a:rPr>
            </a:br>
            <a:r>
              <a:rPr lang="de-DE" sz="2800" dirty="0">
                <a:latin typeface="Agency FB" panose="020B0503020202020204" pitchFamily="34" charset="0"/>
              </a:rPr>
              <a:t>Aber dass es nicht wieder geschieht , dafür schon.“</a:t>
            </a:r>
            <a:br>
              <a:rPr lang="de-DE" sz="2800" dirty="0">
                <a:latin typeface="Agency FB" panose="020B0503020202020204" pitchFamily="34" charset="0"/>
              </a:rPr>
            </a:br>
            <a:br>
              <a:rPr lang="de-DE" sz="2800" dirty="0">
                <a:latin typeface="Agency FB" panose="020B0503020202020204" pitchFamily="34" charset="0"/>
              </a:rPr>
            </a:br>
            <a:br>
              <a:rPr lang="de-DE" sz="2800" dirty="0">
                <a:latin typeface="Agency FB" panose="020B0503020202020204" pitchFamily="34" charset="0"/>
              </a:rPr>
            </a:br>
            <a:br>
              <a:rPr lang="de-DE" sz="2800" dirty="0">
                <a:latin typeface="Agency FB" panose="020B0503020202020204" pitchFamily="34" charset="0"/>
              </a:rPr>
            </a:br>
            <a:br>
              <a:rPr lang="de-DE" sz="2800" dirty="0">
                <a:latin typeface="Agency FB" panose="020B0503020202020204" pitchFamily="34" charset="0"/>
              </a:rPr>
            </a:br>
            <a:endParaRPr lang="de-DE" sz="2800" dirty="0">
              <a:latin typeface="Agency FB" panose="020B0503020202020204" pitchFamily="34" charset="0"/>
            </a:endParaRPr>
          </a:p>
        </p:txBody>
      </p:sp>
      <p:pic>
        <p:nvPicPr>
          <p:cNvPr id="4" name="Grafik 3">
            <a:extLst>
              <a:ext uri="{FF2B5EF4-FFF2-40B4-BE49-F238E27FC236}">
                <a16:creationId xmlns:a16="http://schemas.microsoft.com/office/drawing/2014/main" id="{B45B2517-C5A4-457F-A00B-186A55D5616E}"/>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101600" y="-168492"/>
            <a:ext cx="13037906" cy="7194983"/>
          </a:xfrm>
          <a:prstGeom prst="rect">
            <a:avLst/>
          </a:prstGeom>
        </p:spPr>
      </p:pic>
    </p:spTree>
    <p:extLst>
      <p:ext uri="{BB962C8B-B14F-4D97-AF65-F5344CB8AC3E}">
        <p14:creationId xmlns:p14="http://schemas.microsoft.com/office/powerpoint/2010/main" val="4208980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2"/>
                                        </p:tgtEl>
                                        <p:attrNameLst>
                                          <p:attrName>fillcolor</p:attrName>
                                        </p:attrNameLst>
                                      </p:cBhvr>
                                      <p:to>
                                        <a:schemeClr val="accent2"/>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E11CBA03-1F8C-4E53-A0CE-0E929CED10C5}"/>
              </a:ext>
            </a:extLst>
          </p:cNvPr>
          <p:cNvPicPr>
            <a:picLocks noChangeAspect="1"/>
          </p:cNvPicPr>
          <p:nvPr/>
        </p:nvPicPr>
        <p:blipFill>
          <a:blip r:embed="rId2">
            <a:alphaModFix amt="4000"/>
            <a:extLst>
              <a:ext uri="{BEBA8EAE-BF5A-486C-A8C5-ECC9F3942E4B}">
                <a14:imgProps xmlns:a14="http://schemas.microsoft.com/office/drawing/2010/main">
                  <a14:imgLayer r:embed="rId3">
                    <a14:imgEffect>
                      <a14:colorTemperature colorTemp="6100"/>
                    </a14:imgEffect>
                  </a14:imgLayer>
                </a14:imgProps>
              </a:ext>
              <a:ext uri="{28A0092B-C50C-407E-A947-70E740481C1C}">
                <a14:useLocalDpi xmlns:a14="http://schemas.microsoft.com/office/drawing/2010/main" val="0"/>
              </a:ext>
            </a:extLst>
          </a:blip>
          <a:stretch>
            <a:fillRect/>
          </a:stretch>
        </p:blipFill>
        <p:spPr>
          <a:xfrm>
            <a:off x="-377042" y="-995992"/>
            <a:ext cx="13233467" cy="9900300"/>
          </a:xfrm>
          <a:prstGeom prst="rect">
            <a:avLst/>
          </a:prstGeom>
        </p:spPr>
      </p:pic>
      <p:sp>
        <p:nvSpPr>
          <p:cNvPr id="2" name="Titel 1">
            <a:extLst>
              <a:ext uri="{FF2B5EF4-FFF2-40B4-BE49-F238E27FC236}">
                <a16:creationId xmlns:a16="http://schemas.microsoft.com/office/drawing/2014/main" id="{06B8C16A-BD51-4B2F-A955-D19A86759EE6}"/>
              </a:ext>
            </a:extLst>
          </p:cNvPr>
          <p:cNvSpPr>
            <a:spLocks noGrp="1"/>
          </p:cNvSpPr>
          <p:nvPr>
            <p:ph type="title"/>
          </p:nvPr>
        </p:nvSpPr>
        <p:spPr>
          <a:xfrm>
            <a:off x="3468414" y="365125"/>
            <a:ext cx="7885386" cy="1325563"/>
          </a:xfrm>
        </p:spPr>
        <p:txBody>
          <a:bodyPr/>
          <a:lstStyle/>
          <a:p>
            <a:r>
              <a:rPr lang="de-DE" dirty="0">
                <a:solidFill>
                  <a:srgbClr val="C00000"/>
                </a:solidFill>
                <a:latin typeface="Agency FB" panose="020B0503020202020204" pitchFamily="34" charset="0"/>
              </a:rPr>
              <a:t>M</a:t>
            </a:r>
            <a:r>
              <a:rPr lang="de-DE" dirty="0">
                <a:latin typeface="Agency FB" panose="020B0503020202020204" pitchFamily="34" charset="0"/>
              </a:rPr>
              <a:t>achtergreifung </a:t>
            </a:r>
            <a:r>
              <a:rPr lang="de-DE" dirty="0">
                <a:solidFill>
                  <a:srgbClr val="C00000"/>
                </a:solidFill>
                <a:latin typeface="Agency FB" panose="020B0503020202020204" pitchFamily="34" charset="0"/>
              </a:rPr>
              <a:t>H</a:t>
            </a:r>
            <a:r>
              <a:rPr lang="de-DE" dirty="0">
                <a:latin typeface="Agency FB" panose="020B0503020202020204" pitchFamily="34" charset="0"/>
              </a:rPr>
              <a:t>itlers</a:t>
            </a:r>
          </a:p>
        </p:txBody>
      </p:sp>
      <p:sp>
        <p:nvSpPr>
          <p:cNvPr id="3" name="Inhaltsplatzhalter 2">
            <a:extLst>
              <a:ext uri="{FF2B5EF4-FFF2-40B4-BE49-F238E27FC236}">
                <a16:creationId xmlns:a16="http://schemas.microsoft.com/office/drawing/2014/main" id="{D416E827-7B81-4ACB-AB48-66A0E2460C7E}"/>
              </a:ext>
            </a:extLst>
          </p:cNvPr>
          <p:cNvSpPr>
            <a:spLocks noGrp="1"/>
          </p:cNvSpPr>
          <p:nvPr>
            <p:ph idx="1"/>
          </p:nvPr>
        </p:nvSpPr>
        <p:spPr>
          <a:xfrm>
            <a:off x="977463" y="5675586"/>
            <a:ext cx="10376338" cy="817289"/>
          </a:xfrm>
        </p:spPr>
        <p:txBody>
          <a:bodyPr>
            <a:normAutofit/>
          </a:bodyPr>
          <a:lstStyle/>
          <a:p>
            <a:pPr marL="0" indent="0" algn="ctr">
              <a:buNone/>
            </a:pPr>
            <a:r>
              <a:rPr lang="de-DE" sz="2000" dirty="0">
                <a:latin typeface="Agency FB" panose="020B0503020202020204" pitchFamily="34" charset="0"/>
              </a:rPr>
              <a:t>Die Machtergreifung Adolf Hitlers erfolgte am 30 Januar 1933 durch den Reichspräsident Hindenburg und den Nationalsozialisten.</a:t>
            </a:r>
          </a:p>
        </p:txBody>
      </p:sp>
      <p:pic>
        <p:nvPicPr>
          <p:cNvPr id="6" name="Grafik 5">
            <a:extLst>
              <a:ext uri="{FF2B5EF4-FFF2-40B4-BE49-F238E27FC236}">
                <a16:creationId xmlns:a16="http://schemas.microsoft.com/office/drawing/2014/main" id="{5E8C158C-E28A-45EA-832C-E988E1627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7330" y="1543068"/>
            <a:ext cx="5566049" cy="3771864"/>
          </a:xfrm>
          <a:prstGeom prst="rect">
            <a:avLst/>
          </a:prstGeom>
        </p:spPr>
      </p:pic>
    </p:spTree>
    <p:extLst>
      <p:ext uri="{BB962C8B-B14F-4D97-AF65-F5344CB8AC3E}">
        <p14:creationId xmlns:p14="http://schemas.microsoft.com/office/powerpoint/2010/main" val="401024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34D92D7-F6AD-434E-88BD-331AC8493796}"/>
              </a:ext>
            </a:extLst>
          </p:cNvPr>
          <p:cNvPicPr>
            <a:picLocks noChangeAspect="1"/>
          </p:cNvPicPr>
          <p:nvPr/>
        </p:nvPicPr>
        <p:blipFill>
          <a:blip r:embed="rId2">
            <a:alphaModFix amt="17000"/>
            <a:extLst>
              <a:ext uri="{BEBA8EAE-BF5A-486C-A8C5-ECC9F3942E4B}">
                <a14:imgProps xmlns:a14="http://schemas.microsoft.com/office/drawing/2010/main">
                  <a14:imgLayer r:embed="rId3">
                    <a14:imgEffect>
                      <a14:colorTemperature colorTemp="6000"/>
                    </a14:imgEffect>
                  </a14:imgLayer>
                </a14:imgProps>
              </a:ext>
              <a:ext uri="{28A0092B-C50C-407E-A947-70E740481C1C}">
                <a14:useLocalDpi xmlns:a14="http://schemas.microsoft.com/office/drawing/2010/main" val="0"/>
              </a:ext>
            </a:extLst>
          </a:blip>
          <a:stretch>
            <a:fillRect/>
          </a:stretch>
        </p:blipFill>
        <p:spPr>
          <a:xfrm>
            <a:off x="0" y="-1711873"/>
            <a:ext cx="21182283" cy="10281743"/>
          </a:xfrm>
          <a:prstGeom prst="rect">
            <a:avLst/>
          </a:prstGeom>
        </p:spPr>
      </p:pic>
      <p:sp>
        <p:nvSpPr>
          <p:cNvPr id="2" name="Titel 1">
            <a:extLst>
              <a:ext uri="{FF2B5EF4-FFF2-40B4-BE49-F238E27FC236}">
                <a16:creationId xmlns:a16="http://schemas.microsoft.com/office/drawing/2014/main" id="{F768FD81-ECD4-4BB9-9304-A0D1337600A8}"/>
              </a:ext>
            </a:extLst>
          </p:cNvPr>
          <p:cNvSpPr>
            <a:spLocks noGrp="1"/>
          </p:cNvSpPr>
          <p:nvPr>
            <p:ph type="title"/>
          </p:nvPr>
        </p:nvSpPr>
        <p:spPr>
          <a:xfrm>
            <a:off x="5424755" y="365125"/>
            <a:ext cx="5929044" cy="1325563"/>
          </a:xfrm>
        </p:spPr>
        <p:txBody>
          <a:bodyPr/>
          <a:lstStyle/>
          <a:p>
            <a:r>
              <a:rPr lang="de-DE" dirty="0">
                <a:solidFill>
                  <a:srgbClr val="C00000"/>
                </a:solidFill>
                <a:latin typeface="Agency FB" panose="020B0503020202020204" pitchFamily="34" charset="0"/>
              </a:rPr>
              <a:t>D</a:t>
            </a:r>
            <a:r>
              <a:rPr lang="de-DE" dirty="0">
                <a:latin typeface="Agency FB" panose="020B0503020202020204" pitchFamily="34" charset="0"/>
              </a:rPr>
              <a:t>iktatur</a:t>
            </a:r>
          </a:p>
        </p:txBody>
      </p:sp>
      <p:sp>
        <p:nvSpPr>
          <p:cNvPr id="3" name="Inhaltsplatzhalter 2">
            <a:extLst>
              <a:ext uri="{FF2B5EF4-FFF2-40B4-BE49-F238E27FC236}">
                <a16:creationId xmlns:a16="http://schemas.microsoft.com/office/drawing/2014/main" id="{E2089D07-E015-4BCD-AD99-2C74C61653CB}"/>
              </a:ext>
            </a:extLst>
          </p:cNvPr>
          <p:cNvSpPr>
            <a:spLocks noGrp="1"/>
          </p:cNvSpPr>
          <p:nvPr>
            <p:ph idx="1"/>
          </p:nvPr>
        </p:nvSpPr>
        <p:spPr>
          <a:xfrm>
            <a:off x="1541123" y="5815173"/>
            <a:ext cx="10032079" cy="677701"/>
          </a:xfrm>
        </p:spPr>
        <p:txBody>
          <a:bodyPr>
            <a:normAutofit/>
          </a:bodyPr>
          <a:lstStyle/>
          <a:p>
            <a:r>
              <a:rPr lang="de-DE" sz="2000" dirty="0">
                <a:latin typeface="Agency FB" panose="020B0503020202020204" pitchFamily="34" charset="0"/>
              </a:rPr>
              <a:t>1933 kommt Hitler an die Macht und verwandelt Deutschland in eine Diktatur. Wie kam die Nazipartei an die Macht und wie konnte Hitler seine Gegner ausschalten? </a:t>
            </a:r>
          </a:p>
        </p:txBody>
      </p:sp>
      <p:pic>
        <p:nvPicPr>
          <p:cNvPr id="5" name="Grafik 4">
            <a:extLst>
              <a:ext uri="{FF2B5EF4-FFF2-40B4-BE49-F238E27FC236}">
                <a16:creationId xmlns:a16="http://schemas.microsoft.com/office/drawing/2014/main" id="{3161DA8C-E0CB-4EEF-98C0-D2E99E36C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3257" y="1465454"/>
            <a:ext cx="6981496" cy="3927091"/>
          </a:xfrm>
          <a:prstGeom prst="rect">
            <a:avLst/>
          </a:prstGeom>
        </p:spPr>
      </p:pic>
    </p:spTree>
    <p:extLst>
      <p:ext uri="{BB962C8B-B14F-4D97-AF65-F5344CB8AC3E}">
        <p14:creationId xmlns:p14="http://schemas.microsoft.com/office/powerpoint/2010/main" val="302875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393E663-7970-4B9D-94ED-0C7FFC26DA3D}"/>
              </a:ext>
            </a:extLst>
          </p:cNvPr>
          <p:cNvPicPr>
            <a:picLocks noChangeAspect="1"/>
          </p:cNvPicPr>
          <p:nvPr/>
        </p:nvPicPr>
        <p:blipFill>
          <a:blip r:embed="rId4">
            <a:alphaModFix amt="11000"/>
            <a:extLst>
              <a:ext uri="{BEBA8EAE-BF5A-486C-A8C5-ECC9F3942E4B}">
                <a14:imgProps xmlns:a14="http://schemas.microsoft.com/office/drawing/2010/main">
                  <a14:imgLayer r:embed="rId5">
                    <a14:imgEffect>
                      <a14:sharpenSoften amount="2000"/>
                    </a14:imgEffect>
                    <a14:imgEffect>
                      <a14:saturation sat="68000"/>
                    </a14:imgEffect>
                    <a14:imgEffect>
                      <a14:brightnessContrast bright="-54000"/>
                    </a14:imgEffect>
                  </a14:imgLayer>
                </a14:imgProps>
              </a:ext>
              <a:ext uri="{28A0092B-C50C-407E-A947-70E740481C1C}">
                <a14:useLocalDpi xmlns:a14="http://schemas.microsoft.com/office/drawing/2010/main" val="0"/>
              </a:ext>
            </a:extLst>
          </a:blip>
          <a:stretch>
            <a:fillRect/>
          </a:stretch>
        </p:blipFill>
        <p:spPr>
          <a:xfrm>
            <a:off x="-410888" y="-208073"/>
            <a:ext cx="14132146" cy="7066073"/>
          </a:xfrm>
          <a:prstGeom prst="rect">
            <a:avLst/>
          </a:prstGeom>
        </p:spPr>
      </p:pic>
      <p:sp>
        <p:nvSpPr>
          <p:cNvPr id="2" name="Titel 1">
            <a:extLst>
              <a:ext uri="{FF2B5EF4-FFF2-40B4-BE49-F238E27FC236}">
                <a16:creationId xmlns:a16="http://schemas.microsoft.com/office/drawing/2014/main" id="{8EB22164-A764-4600-BCA7-DA58615408D7}"/>
              </a:ext>
            </a:extLst>
          </p:cNvPr>
          <p:cNvSpPr>
            <a:spLocks noGrp="1"/>
          </p:cNvSpPr>
          <p:nvPr>
            <p:ph type="title"/>
          </p:nvPr>
        </p:nvSpPr>
        <p:spPr>
          <a:xfrm>
            <a:off x="2953406" y="365125"/>
            <a:ext cx="8400393" cy="1325563"/>
          </a:xfrm>
        </p:spPr>
        <p:txBody>
          <a:bodyPr/>
          <a:lstStyle/>
          <a:p>
            <a:r>
              <a:rPr lang="de-DE" dirty="0">
                <a:solidFill>
                  <a:srgbClr val="C00000"/>
                </a:solidFill>
                <a:latin typeface="Agency FB" panose="020B0503020202020204" pitchFamily="34" charset="0"/>
              </a:rPr>
              <a:t>G</a:t>
            </a:r>
            <a:r>
              <a:rPr lang="de-DE" dirty="0">
                <a:latin typeface="Agency FB" panose="020B0503020202020204" pitchFamily="34" charset="0"/>
              </a:rPr>
              <a:t>leichschaltung </a:t>
            </a:r>
            <a:r>
              <a:rPr lang="de-DE" dirty="0">
                <a:solidFill>
                  <a:srgbClr val="C00000"/>
                </a:solidFill>
                <a:latin typeface="Agency FB" panose="020B0503020202020204" pitchFamily="34" charset="0"/>
              </a:rPr>
              <a:t>d</a:t>
            </a:r>
            <a:r>
              <a:rPr lang="de-DE" dirty="0">
                <a:latin typeface="Agency FB" panose="020B0503020202020204" pitchFamily="34" charset="0"/>
              </a:rPr>
              <a:t>er </a:t>
            </a:r>
            <a:r>
              <a:rPr lang="de-DE" dirty="0">
                <a:solidFill>
                  <a:srgbClr val="C00000"/>
                </a:solidFill>
                <a:latin typeface="Agency FB" panose="020B0503020202020204" pitchFamily="34" charset="0"/>
              </a:rPr>
              <a:t>G</a:t>
            </a:r>
            <a:r>
              <a:rPr lang="de-DE" dirty="0">
                <a:latin typeface="Agency FB" panose="020B0503020202020204" pitchFamily="34" charset="0"/>
              </a:rPr>
              <a:t>esellschaft</a:t>
            </a:r>
          </a:p>
        </p:txBody>
      </p:sp>
      <p:pic>
        <p:nvPicPr>
          <p:cNvPr id="4" name="Unterrichtsmaterial Gleichschaltung von Staat, Gesellschaft und Wirtschaft im Nationalsozialismus">
            <a:hlinkClick r:id="" action="ppaction://media"/>
            <a:extLst>
              <a:ext uri="{FF2B5EF4-FFF2-40B4-BE49-F238E27FC236}">
                <a16:creationId xmlns:a16="http://schemas.microsoft.com/office/drawing/2014/main" id="{487922BA-484B-40FF-8EE9-BEA724D23C5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228850" y="1825625"/>
            <a:ext cx="7734300" cy="4351338"/>
          </a:xfrm>
        </p:spPr>
      </p:pic>
    </p:spTree>
    <p:extLst>
      <p:ext uri="{BB962C8B-B14F-4D97-AF65-F5344CB8AC3E}">
        <p14:creationId xmlns:p14="http://schemas.microsoft.com/office/powerpoint/2010/main" val="164955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136DBC9-402B-4A55-9F8A-99F0A1D86BD4}"/>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64141" y="-60855"/>
            <a:ext cx="12677173" cy="7099217"/>
          </a:xfrm>
          <a:prstGeom prst="rect">
            <a:avLst/>
          </a:prstGeom>
        </p:spPr>
      </p:pic>
      <p:sp>
        <p:nvSpPr>
          <p:cNvPr id="2" name="Titel 1">
            <a:extLst>
              <a:ext uri="{FF2B5EF4-FFF2-40B4-BE49-F238E27FC236}">
                <a16:creationId xmlns:a16="http://schemas.microsoft.com/office/drawing/2014/main" id="{5F4047BE-6F15-43F7-8B4E-EB0AC39A973A}"/>
              </a:ext>
            </a:extLst>
          </p:cNvPr>
          <p:cNvSpPr>
            <a:spLocks noGrp="1"/>
          </p:cNvSpPr>
          <p:nvPr>
            <p:ph type="title"/>
          </p:nvPr>
        </p:nvSpPr>
        <p:spPr>
          <a:xfrm>
            <a:off x="3236359" y="365125"/>
            <a:ext cx="8117439" cy="1325563"/>
          </a:xfrm>
        </p:spPr>
        <p:txBody>
          <a:bodyPr/>
          <a:lstStyle/>
          <a:p>
            <a:r>
              <a:rPr lang="de-DE" dirty="0">
                <a:solidFill>
                  <a:srgbClr val="C00000"/>
                </a:solidFill>
                <a:latin typeface="Agency FB" panose="020B0503020202020204" pitchFamily="34" charset="0"/>
              </a:rPr>
              <a:t>E</a:t>
            </a:r>
            <a:r>
              <a:rPr lang="de-DE" dirty="0">
                <a:latin typeface="Agency FB" panose="020B0503020202020204" pitchFamily="34" charset="0"/>
              </a:rPr>
              <a:t>xpansionsstreben </a:t>
            </a:r>
            <a:r>
              <a:rPr lang="de-DE" dirty="0">
                <a:solidFill>
                  <a:srgbClr val="C00000"/>
                </a:solidFill>
                <a:latin typeface="Agency FB" panose="020B0503020202020204" pitchFamily="34" charset="0"/>
              </a:rPr>
              <a:t>d</a:t>
            </a:r>
            <a:r>
              <a:rPr lang="de-DE" dirty="0">
                <a:latin typeface="Agency FB" panose="020B0503020202020204" pitchFamily="34" charset="0"/>
              </a:rPr>
              <a:t>er </a:t>
            </a:r>
            <a:r>
              <a:rPr lang="de-DE" dirty="0">
                <a:solidFill>
                  <a:srgbClr val="C00000"/>
                </a:solidFill>
                <a:latin typeface="Agency FB" panose="020B0503020202020204" pitchFamily="34" charset="0"/>
              </a:rPr>
              <a:t>N</a:t>
            </a:r>
            <a:r>
              <a:rPr lang="de-DE" dirty="0">
                <a:latin typeface="Agency FB" panose="020B0503020202020204" pitchFamily="34" charset="0"/>
              </a:rPr>
              <a:t>azis</a:t>
            </a:r>
          </a:p>
        </p:txBody>
      </p:sp>
      <p:sp>
        <p:nvSpPr>
          <p:cNvPr id="3" name="Inhaltsplatzhalter 2">
            <a:extLst>
              <a:ext uri="{FF2B5EF4-FFF2-40B4-BE49-F238E27FC236}">
                <a16:creationId xmlns:a16="http://schemas.microsoft.com/office/drawing/2014/main" id="{472B0C22-FA3F-4385-BA50-6FF2DD886668}"/>
              </a:ext>
            </a:extLst>
          </p:cNvPr>
          <p:cNvSpPr>
            <a:spLocks noGrp="1"/>
          </p:cNvSpPr>
          <p:nvPr>
            <p:ph idx="1"/>
          </p:nvPr>
        </p:nvSpPr>
        <p:spPr>
          <a:xfrm>
            <a:off x="-205483" y="5884505"/>
            <a:ext cx="12397483" cy="608370"/>
          </a:xfrm>
        </p:spPr>
        <p:txBody>
          <a:bodyPr>
            <a:normAutofit fontScale="62500" lnSpcReduction="20000"/>
          </a:bodyPr>
          <a:lstStyle/>
          <a:p>
            <a:pPr algn="ctr">
              <a:buFontTx/>
              <a:buChar char="-"/>
            </a:pPr>
            <a:r>
              <a:rPr lang="de-DE" dirty="0">
                <a:latin typeface="Agency FB" panose="020B0503020202020204" pitchFamily="34" charset="0"/>
              </a:rPr>
              <a:t>Hitler hatte Größenwahn und wollte die ganze Welt einnehmen.</a:t>
            </a:r>
          </a:p>
          <a:p>
            <a:pPr algn="ctr">
              <a:buFontTx/>
              <a:buChar char="-"/>
            </a:pPr>
            <a:r>
              <a:rPr lang="de-DE" dirty="0">
                <a:latin typeface="Agency FB" panose="020B0503020202020204" pitchFamily="34" charset="0"/>
              </a:rPr>
              <a:t>Das Streben nach Expansion der Nazis war eng mit Ihrer rassistischen Ideologie verbunden.</a:t>
            </a:r>
          </a:p>
          <a:p>
            <a:pPr>
              <a:buFontTx/>
              <a:buChar char="-"/>
            </a:pPr>
            <a:endParaRPr lang="de-DE" dirty="0"/>
          </a:p>
        </p:txBody>
      </p:sp>
      <p:pic>
        <p:nvPicPr>
          <p:cNvPr id="7" name="Grafik 6">
            <a:extLst>
              <a:ext uri="{FF2B5EF4-FFF2-40B4-BE49-F238E27FC236}">
                <a16:creationId xmlns:a16="http://schemas.microsoft.com/office/drawing/2014/main" id="{D2E39E71-BEE9-49C1-8A83-32C9E4492AA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914651" y="1711359"/>
            <a:ext cx="3746250" cy="3435282"/>
          </a:xfrm>
          <a:prstGeom prst="rect">
            <a:avLst/>
          </a:prstGeom>
        </p:spPr>
      </p:pic>
    </p:spTree>
    <p:extLst>
      <p:ext uri="{BB962C8B-B14F-4D97-AF65-F5344CB8AC3E}">
        <p14:creationId xmlns:p14="http://schemas.microsoft.com/office/powerpoint/2010/main" val="46715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0602F1A1-966B-4254-B504-CAAE393D422B}"/>
              </a:ext>
            </a:extLst>
          </p:cNvPr>
          <p:cNvPicPr>
            <a:picLocks noGrp="1" noChangeAspect="1"/>
          </p:cNvPicPr>
          <p:nvPr>
            <p:ph idx="1"/>
          </p:nvPr>
        </p:nvPicPr>
        <p:blipFill>
          <a:blip r:embed="rId2">
            <a:alphaModFix amt="18000"/>
            <a:extLst>
              <a:ext uri="{28A0092B-C50C-407E-A947-70E740481C1C}">
                <a14:useLocalDpi xmlns:a14="http://schemas.microsoft.com/office/drawing/2010/main" val="0"/>
              </a:ext>
            </a:extLst>
          </a:blip>
          <a:stretch>
            <a:fillRect/>
          </a:stretch>
        </p:blipFill>
        <p:spPr>
          <a:xfrm>
            <a:off x="-363041" y="-257247"/>
            <a:ext cx="13121282" cy="7372493"/>
          </a:xfrm>
        </p:spPr>
      </p:pic>
      <p:sp>
        <p:nvSpPr>
          <p:cNvPr id="2" name="Titel 1">
            <a:extLst>
              <a:ext uri="{FF2B5EF4-FFF2-40B4-BE49-F238E27FC236}">
                <a16:creationId xmlns:a16="http://schemas.microsoft.com/office/drawing/2014/main" id="{A23E75E9-EA1F-4F39-B953-62C5CFB81F6A}"/>
              </a:ext>
            </a:extLst>
          </p:cNvPr>
          <p:cNvSpPr>
            <a:spLocks noGrp="1"/>
          </p:cNvSpPr>
          <p:nvPr>
            <p:ph type="title"/>
          </p:nvPr>
        </p:nvSpPr>
        <p:spPr>
          <a:xfrm>
            <a:off x="838200" y="365125"/>
            <a:ext cx="10515600" cy="807893"/>
          </a:xfrm>
        </p:spPr>
        <p:txBody>
          <a:bodyPr>
            <a:normAutofit/>
          </a:bodyPr>
          <a:lstStyle/>
          <a:p>
            <a:r>
              <a:rPr lang="de-DE" sz="4800" dirty="0">
                <a:solidFill>
                  <a:srgbClr val="FF0000"/>
                </a:solidFill>
                <a:latin typeface="Agency FB" panose="020B0503020202020204" pitchFamily="34" charset="0"/>
              </a:rPr>
              <a:t>              A</a:t>
            </a:r>
            <a:r>
              <a:rPr lang="de-DE" sz="4800" dirty="0">
                <a:latin typeface="Agency FB" panose="020B0503020202020204" pitchFamily="34" charset="0"/>
              </a:rPr>
              <a:t>usrichtung </a:t>
            </a:r>
            <a:r>
              <a:rPr lang="de-DE" sz="4800" dirty="0">
                <a:solidFill>
                  <a:srgbClr val="FF0000"/>
                </a:solidFill>
                <a:latin typeface="Agency FB" panose="020B0503020202020204" pitchFamily="34" charset="0"/>
              </a:rPr>
              <a:t>d</a:t>
            </a:r>
            <a:r>
              <a:rPr lang="de-DE" sz="4800" dirty="0">
                <a:latin typeface="Agency FB" panose="020B0503020202020204" pitchFamily="34" charset="0"/>
              </a:rPr>
              <a:t>er </a:t>
            </a:r>
            <a:r>
              <a:rPr lang="de-DE" sz="4800" dirty="0">
                <a:solidFill>
                  <a:srgbClr val="FF0000"/>
                </a:solidFill>
                <a:latin typeface="Agency FB" panose="020B0503020202020204" pitchFamily="34" charset="0"/>
              </a:rPr>
              <a:t>P</a:t>
            </a:r>
            <a:r>
              <a:rPr lang="de-DE" sz="4800" dirty="0">
                <a:latin typeface="Agency FB" panose="020B0503020202020204" pitchFamily="34" charset="0"/>
              </a:rPr>
              <a:t>olitik </a:t>
            </a:r>
            <a:r>
              <a:rPr lang="de-DE" sz="4800" dirty="0">
                <a:solidFill>
                  <a:srgbClr val="FF0000"/>
                </a:solidFill>
                <a:latin typeface="Agency FB" panose="020B0503020202020204" pitchFamily="34" charset="0"/>
              </a:rPr>
              <a:t>a</a:t>
            </a:r>
            <a:r>
              <a:rPr lang="de-DE" sz="4800" dirty="0">
                <a:latin typeface="Agency FB" panose="020B0503020202020204" pitchFamily="34" charset="0"/>
              </a:rPr>
              <a:t>uf </a:t>
            </a:r>
            <a:r>
              <a:rPr lang="de-DE" sz="4800" dirty="0">
                <a:solidFill>
                  <a:srgbClr val="FF0000"/>
                </a:solidFill>
                <a:latin typeface="Agency FB" panose="020B0503020202020204" pitchFamily="34" charset="0"/>
              </a:rPr>
              <a:t>d</a:t>
            </a:r>
            <a:r>
              <a:rPr lang="de-DE" sz="4800" dirty="0">
                <a:latin typeface="Agency FB" panose="020B0503020202020204" pitchFamily="34" charset="0"/>
              </a:rPr>
              <a:t>en </a:t>
            </a:r>
            <a:r>
              <a:rPr lang="de-DE" sz="4800" dirty="0">
                <a:solidFill>
                  <a:srgbClr val="FF0000"/>
                </a:solidFill>
                <a:latin typeface="Agency FB" panose="020B0503020202020204" pitchFamily="34" charset="0"/>
              </a:rPr>
              <a:t>K</a:t>
            </a:r>
            <a:r>
              <a:rPr lang="de-DE" sz="4800" dirty="0">
                <a:latin typeface="Agency FB" panose="020B0503020202020204" pitchFamily="34" charset="0"/>
              </a:rPr>
              <a:t>rieg</a:t>
            </a:r>
          </a:p>
        </p:txBody>
      </p:sp>
      <p:pic>
        <p:nvPicPr>
          <p:cNvPr id="7" name="Grafik 6">
            <a:extLst>
              <a:ext uri="{FF2B5EF4-FFF2-40B4-BE49-F238E27FC236}">
                <a16:creationId xmlns:a16="http://schemas.microsoft.com/office/drawing/2014/main" id="{7CC4F1EF-525C-42D5-8C07-2DB430800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436" y="1347582"/>
            <a:ext cx="6636327" cy="4421453"/>
          </a:xfrm>
          <a:prstGeom prst="rect">
            <a:avLst/>
          </a:prstGeom>
        </p:spPr>
      </p:pic>
      <p:sp>
        <p:nvSpPr>
          <p:cNvPr id="8" name="Textfeld 7">
            <a:extLst>
              <a:ext uri="{FF2B5EF4-FFF2-40B4-BE49-F238E27FC236}">
                <a16:creationId xmlns:a16="http://schemas.microsoft.com/office/drawing/2014/main" id="{E90202A1-7801-42C1-B78B-38E7E0E2AE62}"/>
              </a:ext>
            </a:extLst>
          </p:cNvPr>
          <p:cNvSpPr txBox="1"/>
          <p:nvPr/>
        </p:nvSpPr>
        <p:spPr>
          <a:xfrm>
            <a:off x="2410691" y="6119197"/>
            <a:ext cx="7989454" cy="369332"/>
          </a:xfrm>
          <a:prstGeom prst="rect">
            <a:avLst/>
          </a:prstGeom>
          <a:noFill/>
        </p:spPr>
        <p:txBody>
          <a:bodyPr wrap="square" rtlCol="0">
            <a:spAutoFit/>
          </a:bodyPr>
          <a:lstStyle/>
          <a:p>
            <a:r>
              <a:rPr lang="de-DE" dirty="0">
                <a:latin typeface="Agency FB" panose="020B0503020202020204" pitchFamily="34" charset="0"/>
              </a:rPr>
              <a:t>Die Politik war eng mit dem Krieg verknüpft und hatte verheerende Auswirkungen auf die Weltgeschichte</a:t>
            </a:r>
          </a:p>
        </p:txBody>
      </p:sp>
    </p:spTree>
    <p:extLst>
      <p:ext uri="{BB962C8B-B14F-4D97-AF65-F5344CB8AC3E}">
        <p14:creationId xmlns:p14="http://schemas.microsoft.com/office/powerpoint/2010/main" val="2808265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7415457-0D78-4C5B-A9EC-DB9E1DF56F7A}"/>
              </a:ext>
            </a:extLst>
          </p:cNvPr>
          <p:cNvPicPr>
            <a:picLocks noChangeAspect="1"/>
          </p:cNvPicPr>
          <p:nvPr/>
        </p:nvPicPr>
        <p:blipFill>
          <a:blip r:embed="rId2">
            <a:alphaModFix amt="6000"/>
            <a:extLst>
              <a:ext uri="{BEBA8EAE-BF5A-486C-A8C5-ECC9F3942E4B}">
                <a14:imgProps xmlns:a14="http://schemas.microsoft.com/office/drawing/2010/main">
                  <a14:imgLayer r:embed="rId3">
                    <a14:imgEffect>
                      <a14:colorTemperature colorTemp="61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4413553-81E9-4B67-888C-C0189A4BFC9B}"/>
              </a:ext>
            </a:extLst>
          </p:cNvPr>
          <p:cNvSpPr>
            <a:spLocks noGrp="1"/>
          </p:cNvSpPr>
          <p:nvPr>
            <p:ph type="title"/>
          </p:nvPr>
        </p:nvSpPr>
        <p:spPr/>
        <p:txBody>
          <a:bodyPr/>
          <a:lstStyle/>
          <a:p>
            <a:r>
              <a:rPr lang="de-DE" dirty="0">
                <a:latin typeface="Agency FB" panose="020B0503020202020204" pitchFamily="34" charset="0"/>
              </a:rPr>
              <a:t>                      </a:t>
            </a:r>
            <a:r>
              <a:rPr lang="de-DE" dirty="0">
                <a:solidFill>
                  <a:srgbClr val="C00000"/>
                </a:solidFill>
                <a:latin typeface="Agency FB" panose="020B0503020202020204" pitchFamily="34" charset="0"/>
              </a:rPr>
              <a:t>F</a:t>
            </a:r>
            <a:r>
              <a:rPr lang="de-DE" dirty="0">
                <a:latin typeface="Agency FB" panose="020B0503020202020204" pitchFamily="34" charset="0"/>
              </a:rPr>
              <a:t>rauenbild </a:t>
            </a:r>
            <a:r>
              <a:rPr lang="de-DE" dirty="0">
                <a:solidFill>
                  <a:srgbClr val="C00000"/>
                </a:solidFill>
                <a:latin typeface="Agency FB" panose="020B0503020202020204" pitchFamily="34" charset="0"/>
              </a:rPr>
              <a:t>3</a:t>
            </a:r>
            <a:r>
              <a:rPr lang="de-DE" dirty="0">
                <a:latin typeface="Agency FB" panose="020B0503020202020204" pitchFamily="34" charset="0"/>
              </a:rPr>
              <a:t>0er/</a:t>
            </a:r>
            <a:r>
              <a:rPr lang="de-DE" dirty="0">
                <a:solidFill>
                  <a:srgbClr val="C00000"/>
                </a:solidFill>
                <a:latin typeface="Agency FB" panose="020B0503020202020204" pitchFamily="34" charset="0"/>
              </a:rPr>
              <a:t>4</a:t>
            </a:r>
            <a:r>
              <a:rPr lang="de-DE" dirty="0">
                <a:latin typeface="Agency FB" panose="020B0503020202020204" pitchFamily="34" charset="0"/>
              </a:rPr>
              <a:t>0er</a:t>
            </a:r>
          </a:p>
        </p:txBody>
      </p:sp>
      <p:sp>
        <p:nvSpPr>
          <p:cNvPr id="3" name="Inhaltsplatzhalter 2">
            <a:extLst>
              <a:ext uri="{FF2B5EF4-FFF2-40B4-BE49-F238E27FC236}">
                <a16:creationId xmlns:a16="http://schemas.microsoft.com/office/drawing/2014/main" id="{61650ABD-D32D-4727-B5DC-A590BF659292}"/>
              </a:ext>
            </a:extLst>
          </p:cNvPr>
          <p:cNvSpPr>
            <a:spLocks noGrp="1"/>
          </p:cNvSpPr>
          <p:nvPr>
            <p:ph idx="1"/>
          </p:nvPr>
        </p:nvSpPr>
        <p:spPr>
          <a:xfrm>
            <a:off x="1177248" y="2506662"/>
            <a:ext cx="10515600" cy="4351338"/>
          </a:xfrm>
        </p:spPr>
        <p:txBody>
          <a:bodyPr/>
          <a:lstStyle/>
          <a:p>
            <a:r>
              <a:rPr lang="de-DE" dirty="0">
                <a:latin typeface="Agency FB" panose="020B0503020202020204" pitchFamily="34" charset="0"/>
              </a:rPr>
              <a:t>Welche Aufgabe hatte die Frau im Nationalsozialismus zu erfüllen ?</a:t>
            </a:r>
          </a:p>
          <a:p>
            <a:r>
              <a:rPr lang="de-DE" dirty="0">
                <a:latin typeface="Agency FB" panose="020B0503020202020204" pitchFamily="34" charset="0"/>
              </a:rPr>
              <a:t>Wie wurde die Frau in der nationalsozialistischen Gesellschaft gesehen ?</a:t>
            </a:r>
          </a:p>
          <a:p>
            <a:r>
              <a:rPr lang="de-DE" dirty="0">
                <a:latin typeface="Agency FB" panose="020B0503020202020204" pitchFamily="34" charset="0"/>
              </a:rPr>
              <a:t>Bund deutscher Mädels </a:t>
            </a:r>
          </a:p>
          <a:p>
            <a:r>
              <a:rPr lang="de-DE" dirty="0">
                <a:latin typeface="Agency FB" panose="020B0503020202020204" pitchFamily="34" charset="0"/>
              </a:rPr>
              <a:t>Welche Arbeit, welche Rolle hatte die Frau während des Krieges zu tun ?</a:t>
            </a:r>
          </a:p>
          <a:p>
            <a:r>
              <a:rPr lang="de-DE" dirty="0">
                <a:latin typeface="Agency FB" panose="020B0503020202020204" pitchFamily="34" charset="0"/>
              </a:rPr>
              <a:t>Wie sah die Arbeit, die Rolle der Frau in der Nachkriegszeit aus ?</a:t>
            </a:r>
          </a:p>
          <a:p>
            <a:endParaRPr lang="de-DE" dirty="0">
              <a:latin typeface="Agency FB" panose="020B0503020202020204" pitchFamily="34" charset="0"/>
            </a:endParaRPr>
          </a:p>
        </p:txBody>
      </p:sp>
    </p:spTree>
    <p:extLst>
      <p:ext uri="{BB962C8B-B14F-4D97-AF65-F5344CB8AC3E}">
        <p14:creationId xmlns:p14="http://schemas.microsoft.com/office/powerpoint/2010/main" val="189283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F25E546F-A574-4AD2-B71B-C97E0F1944B2}"/>
              </a:ext>
            </a:extLst>
          </p:cNvPr>
          <p:cNvPicPr>
            <a:picLocks noChangeAspect="1"/>
          </p:cNvPicPr>
          <p:nvPr/>
        </p:nvPicPr>
        <p:blipFill>
          <a:blip r:embed="rId2">
            <a:alphaModFix amt="14000"/>
            <a:extLst>
              <a:ext uri="{BEBA8EAE-BF5A-486C-A8C5-ECC9F3942E4B}">
                <a14:imgProps xmlns:a14="http://schemas.microsoft.com/office/drawing/2010/main">
                  <a14:imgLayer r:embed="rId3">
                    <a14:imgEffect>
                      <a14:saturation sat="99000"/>
                    </a14:imgEffect>
                  </a14:imgLayer>
                </a14:imgProps>
              </a:ext>
              <a:ext uri="{28A0092B-C50C-407E-A947-70E740481C1C}">
                <a14:useLocalDpi xmlns:a14="http://schemas.microsoft.com/office/drawing/2010/main" val="0"/>
              </a:ext>
            </a:extLst>
          </a:blip>
          <a:stretch>
            <a:fillRect/>
          </a:stretch>
        </p:blipFill>
        <p:spPr>
          <a:xfrm>
            <a:off x="-223352" y="0"/>
            <a:ext cx="13350771" cy="6858000"/>
          </a:xfrm>
          <a:prstGeom prst="rect">
            <a:avLst/>
          </a:prstGeom>
        </p:spPr>
      </p:pic>
      <p:sp>
        <p:nvSpPr>
          <p:cNvPr id="2" name="Titel 1">
            <a:extLst>
              <a:ext uri="{FF2B5EF4-FFF2-40B4-BE49-F238E27FC236}">
                <a16:creationId xmlns:a16="http://schemas.microsoft.com/office/drawing/2014/main" id="{3CA034C4-B781-4A9D-A442-490AEDB74F93}"/>
              </a:ext>
            </a:extLst>
          </p:cNvPr>
          <p:cNvSpPr>
            <a:spLocks noGrp="1"/>
          </p:cNvSpPr>
          <p:nvPr>
            <p:ph type="title"/>
          </p:nvPr>
        </p:nvSpPr>
        <p:spPr/>
        <p:txBody>
          <a:bodyPr/>
          <a:lstStyle/>
          <a:p>
            <a:r>
              <a:rPr lang="de-DE" dirty="0">
                <a:solidFill>
                  <a:srgbClr val="C00000"/>
                </a:solidFill>
                <a:latin typeface="Agency FB" panose="020B0503020202020204" pitchFamily="34" charset="0"/>
              </a:rPr>
              <a:t>A</a:t>
            </a:r>
            <a:r>
              <a:rPr lang="de-DE" dirty="0">
                <a:latin typeface="Agency FB" panose="020B0503020202020204" pitchFamily="34" charset="0"/>
              </a:rPr>
              <a:t>ufgabe </a:t>
            </a:r>
            <a:r>
              <a:rPr lang="de-DE" dirty="0">
                <a:solidFill>
                  <a:srgbClr val="C00000"/>
                </a:solidFill>
                <a:latin typeface="Agency FB" panose="020B0503020202020204" pitchFamily="34" charset="0"/>
              </a:rPr>
              <a:t>d</a:t>
            </a:r>
            <a:r>
              <a:rPr lang="de-DE" dirty="0">
                <a:latin typeface="Agency FB" panose="020B0503020202020204" pitchFamily="34" charset="0"/>
              </a:rPr>
              <a:t>er </a:t>
            </a:r>
            <a:r>
              <a:rPr lang="de-DE" dirty="0">
                <a:solidFill>
                  <a:srgbClr val="C00000"/>
                </a:solidFill>
                <a:latin typeface="Agency FB" panose="020B0503020202020204" pitchFamily="34" charset="0"/>
              </a:rPr>
              <a:t>F</a:t>
            </a:r>
            <a:r>
              <a:rPr lang="de-DE" dirty="0">
                <a:latin typeface="Agency FB" panose="020B0503020202020204" pitchFamily="34" charset="0"/>
              </a:rPr>
              <a:t>rau </a:t>
            </a:r>
            <a:r>
              <a:rPr lang="de-DE" dirty="0">
                <a:solidFill>
                  <a:srgbClr val="C00000"/>
                </a:solidFill>
                <a:latin typeface="Agency FB" panose="020B0503020202020204" pitchFamily="34" charset="0"/>
              </a:rPr>
              <a:t>i</a:t>
            </a:r>
            <a:r>
              <a:rPr lang="de-DE" dirty="0">
                <a:latin typeface="Agency FB" panose="020B0503020202020204" pitchFamily="34" charset="0"/>
              </a:rPr>
              <a:t>m </a:t>
            </a:r>
            <a:r>
              <a:rPr lang="de-DE" dirty="0">
                <a:solidFill>
                  <a:srgbClr val="C00000"/>
                </a:solidFill>
                <a:latin typeface="Agency FB" panose="020B0503020202020204" pitchFamily="34" charset="0"/>
              </a:rPr>
              <a:t>N</a:t>
            </a:r>
            <a:r>
              <a:rPr lang="de-DE" dirty="0">
                <a:latin typeface="Agency FB" panose="020B0503020202020204" pitchFamily="34" charset="0"/>
              </a:rPr>
              <a:t>ational</a:t>
            </a:r>
            <a:r>
              <a:rPr lang="de-DE" dirty="0">
                <a:solidFill>
                  <a:srgbClr val="C00000"/>
                </a:solidFill>
                <a:latin typeface="Agency FB" panose="020B0503020202020204" pitchFamily="34" charset="0"/>
              </a:rPr>
              <a:t>s</a:t>
            </a:r>
            <a:r>
              <a:rPr lang="de-DE" dirty="0">
                <a:latin typeface="Agency FB" panose="020B0503020202020204" pitchFamily="34" charset="0"/>
              </a:rPr>
              <a:t>ozialismus</a:t>
            </a:r>
          </a:p>
        </p:txBody>
      </p:sp>
      <p:pic>
        <p:nvPicPr>
          <p:cNvPr id="6" name="Bildplatzhalter 5">
            <a:extLst>
              <a:ext uri="{FF2B5EF4-FFF2-40B4-BE49-F238E27FC236}">
                <a16:creationId xmlns:a16="http://schemas.microsoft.com/office/drawing/2014/main" id="{B5A49D7D-314B-4653-B714-889C14CC264B}"/>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9612" b="9612"/>
          <a:stretch>
            <a:fillRect/>
          </a:stretch>
        </p:blipFill>
        <p:spPr/>
      </p:pic>
      <p:pic>
        <p:nvPicPr>
          <p:cNvPr id="8" name="Grafik 7">
            <a:extLst>
              <a:ext uri="{FF2B5EF4-FFF2-40B4-BE49-F238E27FC236}">
                <a16:creationId xmlns:a16="http://schemas.microsoft.com/office/drawing/2014/main" id="{707CD511-252A-47BE-B304-26BF9EF3F2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805" y="2884113"/>
            <a:ext cx="4159910" cy="2976937"/>
          </a:xfrm>
          <a:prstGeom prst="rect">
            <a:avLst/>
          </a:prstGeom>
        </p:spPr>
      </p:pic>
    </p:spTree>
    <p:extLst>
      <p:ext uri="{BB962C8B-B14F-4D97-AF65-F5344CB8AC3E}">
        <p14:creationId xmlns:p14="http://schemas.microsoft.com/office/powerpoint/2010/main" val="208036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534</Words>
  <Application>Microsoft Office PowerPoint</Application>
  <PresentationFormat>Breitbild</PresentationFormat>
  <Paragraphs>55</Paragraphs>
  <Slides>21</Slides>
  <Notes>0</Notes>
  <HiddenSlides>0</HiddenSlides>
  <MMClips>3</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21</vt:i4>
      </vt:variant>
    </vt:vector>
  </HeadingPairs>
  <TitlesOfParts>
    <vt:vector size="26" baseType="lpstr">
      <vt:lpstr>Agency FB</vt:lpstr>
      <vt:lpstr>Arial</vt:lpstr>
      <vt:lpstr>Calibri</vt:lpstr>
      <vt:lpstr>Calibri Light</vt:lpstr>
      <vt:lpstr>Office Theme</vt:lpstr>
      <vt:lpstr>NATIONALSOZIALISMUS</vt:lpstr>
      <vt:lpstr>POLITISCHE RAHMENBEDINGUNGEN DER 30ER/ 40ER</vt:lpstr>
      <vt:lpstr>Machtergreifung Hitlers</vt:lpstr>
      <vt:lpstr>Diktatur</vt:lpstr>
      <vt:lpstr>Gleichschaltung der Gesellschaft</vt:lpstr>
      <vt:lpstr>Expansionsstreben der Nazis</vt:lpstr>
      <vt:lpstr>              Ausrichtung der Politik auf den Krieg</vt:lpstr>
      <vt:lpstr>                      Frauenbild 30er/40er</vt:lpstr>
      <vt:lpstr>Aufgabe der Frau im Nationalsozialismus</vt:lpstr>
      <vt:lpstr>Frauen in der Nationalsozialistischen Gesellschaft</vt:lpstr>
      <vt:lpstr>Bund Deutscher Mädels</vt:lpstr>
      <vt:lpstr>Rolle der Frau im Krieg</vt:lpstr>
      <vt:lpstr>               Rolle der Frau in der Nachkriegszeit</vt:lpstr>
      <vt:lpstr>Versorgung</vt:lpstr>
      <vt:lpstr>Ernährungslage </vt:lpstr>
      <vt:lpstr>Weltwirtschaftskriese</vt:lpstr>
      <vt:lpstr>                       Inflation Geldentwertung</vt:lpstr>
      <vt:lpstr>                         Lebensmittelrationierung</vt:lpstr>
      <vt:lpstr>Versorgung der Gesellschaft mit Lebensmitteln aber auch Medien</vt:lpstr>
      <vt:lpstr>                            Macht der Medien </vt:lpstr>
      <vt:lpstr>                 ,,Das nationalsozialistische Regime etablierte sich nicht über Nacht. Lange vorher bahnte sich die rechte Ideologie einen Weg in den öffentlichen Diskurs. Auch heute wieder erleben wir, wie extreme Rechte menschenverachtendes und gewaltverherrendliches Gedankengut zu normalisieren versuchen.   Als Gesellschaft dürfen wir das nicht zulassen.  ,,Wir sind nicht verantwortlich dafür was geschah. Aber dass es nicht wieder geschieht , dafür schon.“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NATIONALSOZIALISMUS</dc:title>
  <dc:creator>Ignatius Polykarp</dc:creator>
  <cp:lastModifiedBy>Ignatius Polykarp</cp:lastModifiedBy>
  <cp:revision>41</cp:revision>
  <dcterms:created xsi:type="dcterms:W3CDTF">2024-02-24T13:20:59Z</dcterms:created>
  <dcterms:modified xsi:type="dcterms:W3CDTF">2024-02-25T14:04:47Z</dcterms:modified>
</cp:coreProperties>
</file>