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6" r:id="rId7"/>
    <p:sldId id="262" r:id="rId8"/>
    <p:sldId id="267" r:id="rId9"/>
    <p:sldId id="263" r:id="rId10"/>
    <p:sldId id="264"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1059036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39145471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9A1341-2C9A-415F-B006-E8A2B1AC536F}" type="slidenum">
              <a:rPr lang="de-DE" smtClean="0"/>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8956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6366095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9A1341-2C9A-415F-B006-E8A2B1AC536F}" type="slidenum">
              <a:rPr lang="de-DE" smtClean="0"/>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08431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14283472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2937909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9119679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2383604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89364B3-4F4B-4316-921F-7B33F79708FE}" type="datetimeFigureOut">
              <a:rPr lang="de-DE" smtClean="0"/>
              <a:t>24.02.2024</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15579631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27461382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C89364B3-4F4B-4316-921F-7B33F79708FE}" type="datetimeFigureOut">
              <a:rPr lang="de-DE" smtClean="0"/>
              <a:t>24.02.2024</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2924043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C89364B3-4F4B-4316-921F-7B33F79708FE}" type="datetimeFigureOut">
              <a:rPr lang="de-DE" smtClean="0"/>
              <a:t>24.02.2024</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23397313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364B3-4F4B-4316-921F-7B33F79708FE}" type="datetimeFigureOut">
              <a:rPr lang="de-DE" smtClean="0"/>
              <a:t>24.02.2024</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16541069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355076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C89364B3-4F4B-4316-921F-7B33F79708FE}" type="datetimeFigureOut">
              <a:rPr lang="de-DE" smtClean="0"/>
              <a:t>24.02.2024</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9A1341-2C9A-415F-B006-E8A2B1AC536F}" type="slidenum">
              <a:rPr lang="de-DE" smtClean="0"/>
              <a:t>‹Nr.›</a:t>
            </a:fld>
            <a:endParaRPr lang="de-DE"/>
          </a:p>
        </p:txBody>
      </p:sp>
    </p:spTree>
    <p:extLst>
      <p:ext uri="{BB962C8B-B14F-4D97-AF65-F5344CB8AC3E}">
        <p14:creationId xmlns:p14="http://schemas.microsoft.com/office/powerpoint/2010/main" val="32096484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89364B3-4F4B-4316-921F-7B33F79708FE}" type="datetimeFigureOut">
              <a:rPr lang="de-DE" smtClean="0"/>
              <a:t>24.02.2024</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89A1341-2C9A-415F-B006-E8A2B1AC536F}" type="slidenum">
              <a:rPr lang="de-DE" smtClean="0"/>
              <a:t>‹Nr.›</a:t>
            </a:fld>
            <a:endParaRPr lang="de-DE"/>
          </a:p>
        </p:txBody>
      </p:sp>
    </p:spTree>
    <p:extLst>
      <p:ext uri="{BB962C8B-B14F-4D97-AF65-F5344CB8AC3E}">
        <p14:creationId xmlns:p14="http://schemas.microsoft.com/office/powerpoint/2010/main" val="3682383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feld 16"/>
          <p:cNvSpPr txBox="1"/>
          <p:nvPr/>
        </p:nvSpPr>
        <p:spPr>
          <a:xfrm>
            <a:off x="321972" y="1139263"/>
            <a:ext cx="5357612" cy="923330"/>
          </a:xfrm>
          <a:prstGeom prst="rect">
            <a:avLst/>
          </a:prstGeom>
          <a:noFill/>
        </p:spPr>
        <p:txBody>
          <a:bodyPr wrap="square" rtlCol="0">
            <a:spAutoFit/>
          </a:bodyPr>
          <a:lstStyle/>
          <a:p>
            <a:r>
              <a:rPr lang="de-DE" sz="5400" dirty="0" smtClean="0">
                <a:latin typeface="Algerian" panose="04020705040A02060702" pitchFamily="82" charset="0"/>
              </a:rPr>
              <a:t>Gastarbeiter</a:t>
            </a:r>
            <a:endParaRPr lang="de-DE" sz="5400" dirty="0">
              <a:latin typeface="Algerian" panose="04020705040A02060702" pitchFamily="82" charset="0"/>
            </a:endParaRPr>
          </a:p>
        </p:txBody>
      </p:sp>
      <p:grpSp>
        <p:nvGrpSpPr>
          <p:cNvPr id="33" name="Gruppieren 32"/>
          <p:cNvGrpSpPr/>
          <p:nvPr/>
        </p:nvGrpSpPr>
        <p:grpSpPr>
          <a:xfrm>
            <a:off x="2240924" y="476512"/>
            <a:ext cx="8564450" cy="5499283"/>
            <a:chOff x="2550017" y="656817"/>
            <a:chExt cx="8564450" cy="5499283"/>
          </a:xfrm>
          <a:blipFill dpi="0" rotWithShape="1">
            <a:blip r:embed="rId2">
              <a:extLst>
                <a:ext uri="{28A0092B-C50C-407E-A947-70E740481C1C}">
                  <a14:useLocalDpi xmlns:a14="http://schemas.microsoft.com/office/drawing/2010/main" val="0"/>
                </a:ext>
              </a:extLst>
            </a:blip>
            <a:srcRect/>
            <a:stretch>
              <a:fillRect/>
            </a:stretch>
          </a:blipFill>
        </p:grpSpPr>
        <p:sp>
          <p:nvSpPr>
            <p:cNvPr id="4" name="Sechseck 3"/>
            <p:cNvSpPr/>
            <p:nvPr/>
          </p:nvSpPr>
          <p:spPr>
            <a:xfrm>
              <a:off x="7705858" y="669699"/>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echseck 4"/>
            <p:cNvSpPr/>
            <p:nvPr/>
          </p:nvSpPr>
          <p:spPr>
            <a:xfrm>
              <a:off x="9401577" y="656817"/>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Sechseck 5"/>
            <p:cNvSpPr/>
            <p:nvPr/>
          </p:nvSpPr>
          <p:spPr>
            <a:xfrm>
              <a:off x="5992968" y="656818"/>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echseck 6"/>
            <p:cNvSpPr/>
            <p:nvPr/>
          </p:nvSpPr>
          <p:spPr>
            <a:xfrm>
              <a:off x="5975797" y="2485621"/>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Sechseck 7"/>
            <p:cNvSpPr/>
            <p:nvPr/>
          </p:nvSpPr>
          <p:spPr>
            <a:xfrm>
              <a:off x="7688687" y="4314422"/>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Sechseck 8"/>
            <p:cNvSpPr/>
            <p:nvPr/>
          </p:nvSpPr>
          <p:spPr>
            <a:xfrm>
              <a:off x="5975797" y="4314421"/>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echseck 9"/>
            <p:cNvSpPr/>
            <p:nvPr/>
          </p:nvSpPr>
          <p:spPr>
            <a:xfrm>
              <a:off x="9401577" y="2485620"/>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Sechseck 10"/>
            <p:cNvSpPr/>
            <p:nvPr/>
          </p:nvSpPr>
          <p:spPr>
            <a:xfrm>
              <a:off x="7688687" y="2492062"/>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Sechseck 11"/>
            <p:cNvSpPr/>
            <p:nvPr/>
          </p:nvSpPr>
          <p:spPr>
            <a:xfrm>
              <a:off x="9401577" y="4314423"/>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Sechseck 28"/>
            <p:cNvSpPr/>
            <p:nvPr/>
          </p:nvSpPr>
          <p:spPr>
            <a:xfrm>
              <a:off x="4262907" y="2498500"/>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Sechseck 29"/>
            <p:cNvSpPr/>
            <p:nvPr/>
          </p:nvSpPr>
          <p:spPr>
            <a:xfrm>
              <a:off x="4280078" y="4327300"/>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Sechseck 30"/>
            <p:cNvSpPr/>
            <p:nvPr/>
          </p:nvSpPr>
          <p:spPr>
            <a:xfrm>
              <a:off x="2550017" y="2511379"/>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Sechseck 31"/>
            <p:cNvSpPr/>
            <p:nvPr/>
          </p:nvSpPr>
          <p:spPr>
            <a:xfrm>
              <a:off x="2550017" y="4340179"/>
              <a:ext cx="1712890" cy="1815921"/>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11444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Warum blieben die Gastarbeiter</a:t>
            </a:r>
            <a:endParaRPr lang="de-DE" dirty="0"/>
          </a:p>
        </p:txBody>
      </p:sp>
      <p:sp>
        <p:nvSpPr>
          <p:cNvPr id="3" name="Inhaltsplatzhalter 2"/>
          <p:cNvSpPr>
            <a:spLocks noGrp="1"/>
          </p:cNvSpPr>
          <p:nvPr>
            <p:ph idx="1"/>
          </p:nvPr>
        </p:nvSpPr>
        <p:spPr/>
        <p:txBody>
          <a:bodyPr/>
          <a:lstStyle/>
          <a:p>
            <a:r>
              <a:rPr lang="de-DE" dirty="0"/>
              <a:t>Die wirtschaftlichen Chancen in Deutschland während der 1950er bis 1970er Jahre lockten Gastarbeiter an, die ursprünglich befristet für bestimmte Arbeitsverträge angeworben wurden. Mit der Verlängerung ihrer Aufenthaltsrechte und der Möglichkeit zur Familienzusammenführung entschieden sich viele, ihre Familien nachzuholen und gemeinsam in Deutschland zu leben. Diese langfristige Bindung führte zu einer nachhaltigen Integration in die deutsche Gesellschaft und prägte die kulturelle Vielfalt des Landes.</a:t>
            </a:r>
          </a:p>
          <a:p>
            <a:endParaRPr lang="de-DE" dirty="0"/>
          </a:p>
        </p:txBody>
      </p:sp>
      <p:sp>
        <p:nvSpPr>
          <p:cNvPr id="4" name="Sechseck 3"/>
          <p:cNvSpPr/>
          <p:nvPr/>
        </p:nvSpPr>
        <p:spPr>
          <a:xfrm>
            <a:off x="6645499" y="4288665"/>
            <a:ext cx="3193960" cy="2395470"/>
          </a:xfrm>
          <a:prstGeom prst="hexagon">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16456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smtClean="0"/>
              <a:t>Politische Rahmenbedingungen als Voraussetzung für die Zuwanderung. Warum ging es Deutschland in den 50er so gut? </a:t>
            </a:r>
            <a:endParaRPr lang="de-DE" sz="2800" dirty="0"/>
          </a:p>
        </p:txBody>
      </p:sp>
      <p:sp>
        <p:nvSpPr>
          <p:cNvPr id="3" name="Inhaltsplatzhalter 2"/>
          <p:cNvSpPr>
            <a:spLocks noGrp="1"/>
          </p:cNvSpPr>
          <p:nvPr>
            <p:ph idx="1"/>
          </p:nvPr>
        </p:nvSpPr>
        <p:spPr/>
        <p:txBody>
          <a:bodyPr/>
          <a:lstStyle/>
          <a:p>
            <a:r>
              <a:rPr lang="de-DE" dirty="0">
                <a:solidFill>
                  <a:schemeClr val="tx1"/>
                </a:solidFill>
              </a:rPr>
              <a:t>In den Jahren 1950 bis 1963 nimmt die Industrieproduktion real um 185 Prozent </a:t>
            </a:r>
            <a:r>
              <a:rPr lang="de-DE" dirty="0" smtClean="0">
                <a:solidFill>
                  <a:schemeClr val="tx1"/>
                </a:solidFill>
              </a:rPr>
              <a:t>zu</a:t>
            </a:r>
          </a:p>
          <a:p>
            <a:r>
              <a:rPr lang="de-DE" dirty="0" smtClean="0">
                <a:solidFill>
                  <a:schemeClr val="tx1"/>
                </a:solidFill>
              </a:rPr>
              <a:t>in </a:t>
            </a:r>
            <a:r>
              <a:rPr lang="de-DE" dirty="0">
                <a:solidFill>
                  <a:schemeClr val="tx1"/>
                </a:solidFill>
              </a:rPr>
              <a:t>der </a:t>
            </a:r>
            <a:r>
              <a:rPr lang="de-DE" dirty="0" smtClean="0">
                <a:solidFill>
                  <a:schemeClr val="tx1"/>
                </a:solidFill>
              </a:rPr>
              <a:t>Nachkriegszeit </a:t>
            </a:r>
            <a:r>
              <a:rPr lang="de-DE" dirty="0" err="1" smtClean="0">
                <a:solidFill>
                  <a:schemeClr val="tx1"/>
                </a:solidFill>
              </a:rPr>
              <a:t>erschaffte</a:t>
            </a:r>
            <a:r>
              <a:rPr lang="de-DE" dirty="0" smtClean="0">
                <a:solidFill>
                  <a:schemeClr val="tx1"/>
                </a:solidFill>
              </a:rPr>
              <a:t> </a:t>
            </a:r>
            <a:r>
              <a:rPr lang="de-DE" dirty="0">
                <a:solidFill>
                  <a:schemeClr val="tx1"/>
                </a:solidFill>
              </a:rPr>
              <a:t>in den 1950er Jahren der Wiederaufbau das „Wirtschaftswunder</a:t>
            </a:r>
            <a:r>
              <a:rPr lang="de-DE" dirty="0" smtClean="0">
                <a:solidFill>
                  <a:schemeClr val="tx1"/>
                </a:solidFill>
              </a:rPr>
              <a:t>“</a:t>
            </a:r>
          </a:p>
          <a:p>
            <a:r>
              <a:rPr lang="de-DE" b="1" dirty="0">
                <a:solidFill>
                  <a:schemeClr val="tx1"/>
                </a:solidFill>
              </a:rPr>
              <a:t>Demokratisierung:</a:t>
            </a:r>
            <a:r>
              <a:rPr lang="de-DE" dirty="0">
                <a:solidFill>
                  <a:schemeClr val="tx1"/>
                </a:solidFill>
              </a:rPr>
              <a:t> Im Mai und Oktober 1946 fanden erstmals wieder freie Wahlen auf Gemeinde- und Kreisebene </a:t>
            </a:r>
            <a:r>
              <a:rPr lang="de-DE" dirty="0" smtClean="0">
                <a:solidFill>
                  <a:schemeClr val="tx1"/>
                </a:solidFill>
              </a:rPr>
              <a:t>statt</a:t>
            </a:r>
          </a:p>
          <a:p>
            <a:r>
              <a:rPr lang="de-DE" dirty="0">
                <a:solidFill>
                  <a:schemeClr val="tx1"/>
                </a:solidFill>
              </a:rPr>
              <a:t>Der</a:t>
            </a:r>
            <a:r>
              <a:rPr lang="de-DE">
                <a:solidFill>
                  <a:schemeClr val="tx1"/>
                </a:solidFill>
              </a:rPr>
              <a:t> </a:t>
            </a:r>
            <a:r>
              <a:rPr lang="de-DE" b="1" smtClean="0">
                <a:solidFill>
                  <a:schemeClr val="tx1"/>
                </a:solidFill>
              </a:rPr>
              <a:t>Marshallplan</a:t>
            </a:r>
            <a:r>
              <a:rPr lang="de-DE" smtClean="0">
                <a:solidFill>
                  <a:schemeClr val="tx1"/>
                </a:solidFill>
              </a:rPr>
              <a:t> </a:t>
            </a:r>
            <a:r>
              <a:rPr lang="de-DE" dirty="0">
                <a:solidFill>
                  <a:schemeClr val="tx1"/>
                </a:solidFill>
              </a:rPr>
              <a:t>war ein historisch bedeutendes Wirtschaftsförderungsprogramm der USA für den Wiederaufbau der Staaten Europas nach dem Zweiten </a:t>
            </a:r>
            <a:r>
              <a:rPr lang="de-DE" dirty="0" smtClean="0">
                <a:solidFill>
                  <a:schemeClr val="tx1"/>
                </a:solidFill>
              </a:rPr>
              <a:t>Weltkrieg </a:t>
            </a:r>
            <a:endParaRPr lang="de-DE" dirty="0">
              <a:solidFill>
                <a:schemeClr val="tx1"/>
              </a:solidFill>
            </a:endParaRPr>
          </a:p>
        </p:txBody>
      </p:sp>
      <p:grpSp>
        <p:nvGrpSpPr>
          <p:cNvPr id="12" name="Gruppieren 11"/>
          <p:cNvGrpSpPr/>
          <p:nvPr/>
        </p:nvGrpSpPr>
        <p:grpSpPr>
          <a:xfrm>
            <a:off x="2794715" y="5177307"/>
            <a:ext cx="7984905" cy="1512182"/>
            <a:chOff x="2794715" y="5177307"/>
            <a:chExt cx="7984905" cy="1512182"/>
          </a:xfrm>
          <a:blipFill dpi="0" rotWithShape="1">
            <a:blip r:embed="rId2">
              <a:extLst>
                <a:ext uri="{28A0092B-C50C-407E-A947-70E740481C1C}">
                  <a14:useLocalDpi xmlns:a14="http://schemas.microsoft.com/office/drawing/2010/main" val="0"/>
                </a:ext>
              </a:extLst>
            </a:blip>
            <a:srcRect/>
            <a:stretch>
              <a:fillRect/>
            </a:stretch>
          </a:blipFill>
        </p:grpSpPr>
        <p:sp>
          <p:nvSpPr>
            <p:cNvPr id="7" name="Sechseck 6"/>
            <p:cNvSpPr/>
            <p:nvPr/>
          </p:nvSpPr>
          <p:spPr>
            <a:xfrm>
              <a:off x="2794715" y="5177307"/>
              <a:ext cx="1596981" cy="144243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Sechseck 7"/>
            <p:cNvSpPr/>
            <p:nvPr/>
          </p:nvSpPr>
          <p:spPr>
            <a:xfrm>
              <a:off x="4391696" y="5190005"/>
              <a:ext cx="1596981" cy="144243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Sechseck 8"/>
            <p:cNvSpPr/>
            <p:nvPr/>
          </p:nvSpPr>
          <p:spPr>
            <a:xfrm>
              <a:off x="5988677" y="5202703"/>
              <a:ext cx="1596981" cy="144243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echseck 9"/>
            <p:cNvSpPr/>
            <p:nvPr/>
          </p:nvSpPr>
          <p:spPr>
            <a:xfrm>
              <a:off x="7585658" y="5224879"/>
              <a:ext cx="1596981" cy="144243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Sechseck 10"/>
            <p:cNvSpPr/>
            <p:nvPr/>
          </p:nvSpPr>
          <p:spPr>
            <a:xfrm>
              <a:off x="9182639" y="5247055"/>
              <a:ext cx="1596981" cy="144243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42446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Gründe für die Einwanderung </a:t>
            </a:r>
            <a:endParaRPr lang="de-DE" dirty="0"/>
          </a:p>
        </p:txBody>
      </p:sp>
      <p:sp>
        <p:nvSpPr>
          <p:cNvPr id="3" name="Inhaltsplatzhalter 2"/>
          <p:cNvSpPr>
            <a:spLocks noGrp="1"/>
          </p:cNvSpPr>
          <p:nvPr>
            <p:ph idx="1"/>
          </p:nvPr>
        </p:nvSpPr>
        <p:spPr/>
        <p:txBody>
          <a:bodyPr>
            <a:normAutofit/>
          </a:bodyPr>
          <a:lstStyle/>
          <a:p>
            <a:r>
              <a:rPr lang="de-DE" dirty="0" smtClean="0"/>
              <a:t>Weil </a:t>
            </a:r>
            <a:r>
              <a:rPr lang="de-DE" dirty="0"/>
              <a:t>ihr Aufenthalt ursprünglich nur vorübergehend sein sollte und sie in ihre Heimatländer zurückkehren sollten. </a:t>
            </a:r>
          </a:p>
          <a:p>
            <a:r>
              <a:rPr lang="de-DE" dirty="0"/>
              <a:t>Gastarbeiterinnen und Gastarbeiter wurden in den 1950er und 1960er Jahren gezielt nach Deutschland angeworben, um den Arbeitskräftemangel in der Nachkriegszeit auszugleichen.  </a:t>
            </a:r>
          </a:p>
          <a:p>
            <a:r>
              <a:rPr lang="de-DE" dirty="0"/>
              <a:t>Die Gastarbeiterinnen und Gastarbeiter verließen ihre Heimatländer, um in Deutschland zu arbeiten und zum wirtschaftlichen Aufschwung beizutragen.</a:t>
            </a:r>
          </a:p>
          <a:p>
            <a:endParaRPr lang="de-DE" dirty="0"/>
          </a:p>
        </p:txBody>
      </p:sp>
      <p:grpSp>
        <p:nvGrpSpPr>
          <p:cNvPr id="8" name="Gruppieren 7"/>
          <p:cNvGrpSpPr/>
          <p:nvPr/>
        </p:nvGrpSpPr>
        <p:grpSpPr>
          <a:xfrm>
            <a:off x="5344732" y="4778062"/>
            <a:ext cx="6529590" cy="1717183"/>
            <a:chOff x="5344732" y="4778062"/>
            <a:chExt cx="6529590" cy="1717183"/>
          </a:xfrm>
          <a:blipFill dpi="0" rotWithShape="1">
            <a:blip r:embed="rId2">
              <a:extLst>
                <a:ext uri="{28A0092B-C50C-407E-A947-70E740481C1C}">
                  <a14:useLocalDpi xmlns:a14="http://schemas.microsoft.com/office/drawing/2010/main" val="0"/>
                </a:ext>
              </a:extLst>
            </a:blip>
            <a:srcRect/>
            <a:stretch>
              <a:fillRect/>
            </a:stretch>
          </a:blipFill>
        </p:grpSpPr>
        <p:sp>
          <p:nvSpPr>
            <p:cNvPr id="5" name="Sechseck 4"/>
            <p:cNvSpPr/>
            <p:nvPr/>
          </p:nvSpPr>
          <p:spPr>
            <a:xfrm>
              <a:off x="5344732" y="4778062"/>
              <a:ext cx="2176530" cy="1712890"/>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Sechseck 5"/>
            <p:cNvSpPr/>
            <p:nvPr/>
          </p:nvSpPr>
          <p:spPr>
            <a:xfrm>
              <a:off x="7521262" y="4778062"/>
              <a:ext cx="2176530" cy="1712890"/>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echseck 6"/>
            <p:cNvSpPr/>
            <p:nvPr/>
          </p:nvSpPr>
          <p:spPr>
            <a:xfrm>
              <a:off x="9697792" y="4782355"/>
              <a:ext cx="2176530" cy="1712890"/>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996433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Warum brauchte die BRD so viele Arbeitskräfte?</a:t>
            </a:r>
            <a:endParaRPr lang="de-DE" dirty="0"/>
          </a:p>
        </p:txBody>
      </p:sp>
      <p:sp>
        <p:nvSpPr>
          <p:cNvPr id="3" name="Inhaltsplatzhalter 2"/>
          <p:cNvSpPr>
            <a:spLocks noGrp="1"/>
          </p:cNvSpPr>
          <p:nvPr>
            <p:ph idx="1"/>
          </p:nvPr>
        </p:nvSpPr>
        <p:spPr/>
        <p:txBody>
          <a:bodyPr/>
          <a:lstStyle/>
          <a:p>
            <a:r>
              <a:rPr lang="en-US" dirty="0" err="1" smtClean="0"/>
              <a:t>einer</a:t>
            </a:r>
            <a:r>
              <a:rPr lang="en-US" dirty="0" smtClean="0"/>
              <a:t> </a:t>
            </a:r>
            <a:r>
              <a:rPr lang="en-US" dirty="0"/>
              <a:t>der </a:t>
            </a:r>
            <a:r>
              <a:rPr lang="en-US" dirty="0" err="1"/>
              <a:t>Hauptgründe</a:t>
            </a:r>
            <a:r>
              <a:rPr lang="en-US" dirty="0"/>
              <a:t> war der </a:t>
            </a:r>
            <a:r>
              <a:rPr lang="en-US" dirty="0" err="1"/>
              <a:t>Mangel</a:t>
            </a:r>
            <a:r>
              <a:rPr lang="en-US" dirty="0"/>
              <a:t> an </a:t>
            </a:r>
            <a:r>
              <a:rPr lang="en-US" dirty="0" err="1"/>
              <a:t>Arbeitskräfte</a:t>
            </a:r>
            <a:r>
              <a:rPr lang="en-US" dirty="0"/>
              <a:t> </a:t>
            </a:r>
          </a:p>
          <a:p>
            <a:r>
              <a:rPr lang="en-US" dirty="0" err="1"/>
              <a:t>Wiederaufbau</a:t>
            </a:r>
            <a:r>
              <a:rPr lang="en-US" dirty="0"/>
              <a:t> </a:t>
            </a:r>
            <a:r>
              <a:rPr lang="en-US" dirty="0" err="1"/>
              <a:t>nach</a:t>
            </a:r>
            <a:r>
              <a:rPr lang="en-US" dirty="0"/>
              <a:t> </a:t>
            </a:r>
            <a:r>
              <a:rPr lang="en-US" dirty="0" err="1"/>
              <a:t>dem</a:t>
            </a:r>
            <a:r>
              <a:rPr lang="en-US" dirty="0"/>
              <a:t> </a:t>
            </a:r>
            <a:r>
              <a:rPr lang="en-US" dirty="0" err="1"/>
              <a:t>Zweiten</a:t>
            </a:r>
            <a:r>
              <a:rPr lang="en-US" dirty="0"/>
              <a:t> </a:t>
            </a:r>
            <a:r>
              <a:rPr lang="en-US" dirty="0" err="1"/>
              <a:t>Weltkrieg</a:t>
            </a:r>
            <a:r>
              <a:rPr lang="en-US" dirty="0"/>
              <a:t> </a:t>
            </a:r>
          </a:p>
          <a:p>
            <a:r>
              <a:rPr lang="en-US" dirty="0" err="1"/>
              <a:t>Wirtschaftswunder</a:t>
            </a:r>
            <a:endParaRPr lang="en-US" dirty="0"/>
          </a:p>
        </p:txBody>
      </p:sp>
      <p:sp>
        <p:nvSpPr>
          <p:cNvPr id="17" name="Sechseck 16"/>
          <p:cNvSpPr/>
          <p:nvPr/>
        </p:nvSpPr>
        <p:spPr>
          <a:xfrm>
            <a:off x="4406743" y="3039414"/>
            <a:ext cx="5280338" cy="3528811"/>
          </a:xfrm>
          <a:prstGeom prst="hexagon">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135798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 wohnten sie, wie arbeiteten sie?</a:t>
            </a:r>
            <a:endParaRPr lang="de-DE" dirty="0"/>
          </a:p>
        </p:txBody>
      </p:sp>
      <p:sp>
        <p:nvSpPr>
          <p:cNvPr id="3" name="Inhaltsplatzhalter 2"/>
          <p:cNvSpPr>
            <a:spLocks noGrp="1"/>
          </p:cNvSpPr>
          <p:nvPr>
            <p:ph idx="1"/>
          </p:nvPr>
        </p:nvSpPr>
        <p:spPr/>
        <p:txBody>
          <a:bodyPr/>
          <a:lstStyle/>
          <a:p>
            <a:pPr marL="0" indent="0">
              <a:buNone/>
            </a:pPr>
            <a:r>
              <a:rPr lang="en-US" u="sng" dirty="0" err="1" smtClean="0"/>
              <a:t>Wohnen</a:t>
            </a:r>
            <a:r>
              <a:rPr lang="en-US" u="sng" dirty="0" smtClean="0"/>
              <a:t>:</a:t>
            </a:r>
          </a:p>
          <a:p>
            <a:r>
              <a:rPr lang="en-US" dirty="0" smtClean="0"/>
              <a:t>in </a:t>
            </a:r>
            <a:r>
              <a:rPr lang="en-US" dirty="0" err="1"/>
              <a:t>verschiedenen</a:t>
            </a:r>
            <a:r>
              <a:rPr lang="en-US" dirty="0"/>
              <a:t> </a:t>
            </a:r>
            <a:r>
              <a:rPr lang="en-US" dirty="0" err="1" smtClean="0"/>
              <a:t>Unterkünften</a:t>
            </a:r>
            <a:endParaRPr lang="en-US" dirty="0"/>
          </a:p>
          <a:p>
            <a:r>
              <a:rPr lang="en-US" dirty="0" err="1" smtClean="0"/>
              <a:t>normale</a:t>
            </a:r>
            <a:r>
              <a:rPr lang="en-US" dirty="0" smtClean="0"/>
              <a:t> </a:t>
            </a:r>
            <a:r>
              <a:rPr lang="en-US" dirty="0" err="1" smtClean="0"/>
              <a:t>Wohngebiete</a:t>
            </a:r>
            <a:r>
              <a:rPr lang="en-US" dirty="0" smtClean="0"/>
              <a:t>, </a:t>
            </a:r>
            <a:r>
              <a:rPr lang="en-US" dirty="0" err="1" smtClean="0"/>
              <a:t>Internaten</a:t>
            </a:r>
            <a:r>
              <a:rPr lang="en-US" dirty="0" smtClean="0"/>
              <a:t>, </a:t>
            </a:r>
            <a:r>
              <a:rPr lang="en-US" dirty="0" err="1" smtClean="0"/>
              <a:t>Lehrlingsunterkünfte</a:t>
            </a:r>
            <a:endParaRPr lang="en-US" dirty="0"/>
          </a:p>
          <a:p>
            <a:r>
              <a:rPr lang="en-US" dirty="0" err="1" smtClean="0"/>
              <a:t>Werkswohnungen</a:t>
            </a:r>
            <a:r>
              <a:rPr lang="en-US" dirty="0" smtClean="0"/>
              <a:t> </a:t>
            </a:r>
            <a:r>
              <a:rPr lang="en-US" dirty="0" err="1" smtClean="0"/>
              <a:t>inder</a:t>
            </a:r>
            <a:r>
              <a:rPr lang="en-US" dirty="0" smtClean="0"/>
              <a:t> </a:t>
            </a:r>
            <a:r>
              <a:rPr lang="en-US" dirty="0" err="1" smtClean="0"/>
              <a:t>sie</a:t>
            </a:r>
            <a:r>
              <a:rPr lang="en-US" dirty="0" smtClean="0"/>
              <a:t> </a:t>
            </a:r>
            <a:r>
              <a:rPr lang="en-US" dirty="0" err="1" smtClean="0"/>
              <a:t>einsetzende</a:t>
            </a:r>
            <a:r>
              <a:rPr lang="en-US" dirty="0" smtClean="0"/>
              <a:t> </a:t>
            </a:r>
            <a:r>
              <a:rPr lang="en-US" dirty="0" err="1"/>
              <a:t>Betriebe</a:t>
            </a:r>
            <a:endParaRPr lang="en-US" dirty="0"/>
          </a:p>
          <a:p>
            <a:r>
              <a:rPr lang="en-US" dirty="0" err="1" smtClean="0"/>
              <a:t>spezielle</a:t>
            </a:r>
            <a:r>
              <a:rPr lang="en-US" dirty="0" smtClean="0"/>
              <a:t> </a:t>
            </a:r>
            <a:r>
              <a:rPr lang="en-US" dirty="0" err="1"/>
              <a:t>Wohnsiedlungen</a:t>
            </a:r>
            <a:r>
              <a:rPr lang="en-US" dirty="0"/>
              <a:t> </a:t>
            </a:r>
            <a:endParaRPr lang="en-US" dirty="0" smtClean="0"/>
          </a:p>
          <a:p>
            <a:pPr marL="0" indent="0">
              <a:buNone/>
            </a:pPr>
            <a:r>
              <a:rPr lang="en-US" u="sng" dirty="0" err="1" smtClean="0"/>
              <a:t>Arbeiten</a:t>
            </a:r>
            <a:r>
              <a:rPr lang="en-US" u="sng" dirty="0" smtClean="0"/>
              <a:t>:</a:t>
            </a:r>
            <a:endParaRPr lang="en-US" u="sng" dirty="0"/>
          </a:p>
          <a:p>
            <a:r>
              <a:rPr lang="en-US" dirty="0" err="1" smtClean="0"/>
              <a:t>schwere</a:t>
            </a:r>
            <a:r>
              <a:rPr lang="en-US" dirty="0" smtClean="0"/>
              <a:t> </a:t>
            </a:r>
            <a:r>
              <a:rPr lang="en-US" dirty="0" err="1" smtClean="0"/>
              <a:t>schmutzige</a:t>
            </a:r>
            <a:r>
              <a:rPr lang="en-US" dirty="0" smtClean="0"/>
              <a:t> </a:t>
            </a:r>
            <a:r>
              <a:rPr lang="en-US" dirty="0" err="1"/>
              <a:t>Arbeit</a:t>
            </a:r>
            <a:endParaRPr lang="en-US" dirty="0"/>
          </a:p>
          <a:p>
            <a:r>
              <a:rPr lang="en-US" dirty="0" smtClean="0"/>
              <a:t>oft in </a:t>
            </a:r>
            <a:r>
              <a:rPr lang="en-US" dirty="0" err="1" smtClean="0"/>
              <a:t>gefährlicher</a:t>
            </a:r>
            <a:r>
              <a:rPr lang="en-US" dirty="0" smtClean="0"/>
              <a:t> </a:t>
            </a:r>
            <a:r>
              <a:rPr lang="en-US" dirty="0" err="1"/>
              <a:t>Umgebung</a:t>
            </a:r>
            <a:endParaRPr lang="en-US" dirty="0"/>
          </a:p>
          <a:p>
            <a:r>
              <a:rPr lang="en-US" dirty="0" err="1"/>
              <a:t>Akkord</a:t>
            </a:r>
            <a:r>
              <a:rPr lang="en-US" dirty="0"/>
              <a:t> </a:t>
            </a:r>
            <a:r>
              <a:rPr lang="en-US" dirty="0" smtClean="0"/>
              <a:t>in </a:t>
            </a:r>
            <a:r>
              <a:rPr lang="en-US" dirty="0" err="1"/>
              <a:t>Schichtarbeit</a:t>
            </a:r>
            <a:r>
              <a:rPr lang="en-US" dirty="0"/>
              <a:t> </a:t>
            </a:r>
          </a:p>
          <a:p>
            <a:endParaRPr lang="de-DE" dirty="0"/>
          </a:p>
        </p:txBody>
      </p:sp>
      <p:grpSp>
        <p:nvGrpSpPr>
          <p:cNvPr id="9" name="Gruppieren 8"/>
          <p:cNvGrpSpPr/>
          <p:nvPr/>
        </p:nvGrpSpPr>
        <p:grpSpPr>
          <a:xfrm>
            <a:off x="6941713" y="3419161"/>
            <a:ext cx="1944710" cy="3322748"/>
            <a:chOff x="6941713" y="3419161"/>
            <a:chExt cx="1944710" cy="3322748"/>
          </a:xfrm>
          <a:blipFill dpi="0" rotWithShape="1">
            <a:blip r:embed="rId2">
              <a:extLst>
                <a:ext uri="{28A0092B-C50C-407E-A947-70E740481C1C}">
                  <a14:useLocalDpi xmlns:a14="http://schemas.microsoft.com/office/drawing/2010/main" val="0"/>
                </a:ext>
              </a:extLst>
            </a:blip>
            <a:srcRect/>
            <a:stretch>
              <a:fillRect/>
            </a:stretch>
          </a:blipFill>
        </p:grpSpPr>
        <p:sp>
          <p:nvSpPr>
            <p:cNvPr id="4" name="Sechseck 3"/>
            <p:cNvSpPr/>
            <p:nvPr/>
          </p:nvSpPr>
          <p:spPr>
            <a:xfrm>
              <a:off x="6941713" y="3419161"/>
              <a:ext cx="1944710" cy="166137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Sechseck 5"/>
            <p:cNvSpPr/>
            <p:nvPr/>
          </p:nvSpPr>
          <p:spPr>
            <a:xfrm>
              <a:off x="6941713" y="5080535"/>
              <a:ext cx="1944710" cy="166137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 name="Gruppieren 7"/>
          <p:cNvGrpSpPr/>
          <p:nvPr/>
        </p:nvGrpSpPr>
        <p:grpSpPr>
          <a:xfrm>
            <a:off x="8667482" y="3000508"/>
            <a:ext cx="1944710" cy="3322748"/>
            <a:chOff x="8667482" y="3000508"/>
            <a:chExt cx="1944710" cy="3322748"/>
          </a:xfrm>
          <a:blipFill dpi="0" rotWithShape="1">
            <a:blip r:embed="rId3">
              <a:extLst>
                <a:ext uri="{28A0092B-C50C-407E-A947-70E740481C1C}">
                  <a14:useLocalDpi xmlns:a14="http://schemas.microsoft.com/office/drawing/2010/main" val="0"/>
                </a:ext>
              </a:extLst>
            </a:blip>
            <a:srcRect/>
            <a:stretch>
              <a:fillRect/>
            </a:stretch>
          </a:blipFill>
        </p:grpSpPr>
        <p:sp>
          <p:nvSpPr>
            <p:cNvPr id="5" name="Sechseck 4"/>
            <p:cNvSpPr/>
            <p:nvPr/>
          </p:nvSpPr>
          <p:spPr>
            <a:xfrm>
              <a:off x="8667482" y="4661882"/>
              <a:ext cx="1944710" cy="166137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echseck 6"/>
            <p:cNvSpPr/>
            <p:nvPr/>
          </p:nvSpPr>
          <p:spPr>
            <a:xfrm>
              <a:off x="8667482" y="3000508"/>
              <a:ext cx="1944710" cy="1661374"/>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1443993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Lebensbedingungen</a:t>
            </a:r>
            <a:endParaRPr lang="de-DE" dirty="0"/>
          </a:p>
        </p:txBody>
      </p:sp>
      <p:sp>
        <p:nvSpPr>
          <p:cNvPr id="3" name="Inhaltsplatzhalter 2"/>
          <p:cNvSpPr>
            <a:spLocks noGrp="1"/>
          </p:cNvSpPr>
          <p:nvPr>
            <p:ph idx="1"/>
          </p:nvPr>
        </p:nvSpPr>
        <p:spPr/>
        <p:txBody>
          <a:bodyPr/>
          <a:lstStyle/>
          <a:p>
            <a:r>
              <a:rPr lang="en-US" dirty="0"/>
              <a:t>Die </a:t>
            </a:r>
            <a:r>
              <a:rPr lang="en-US" dirty="0" err="1"/>
              <a:t>Lebensbedingungen</a:t>
            </a:r>
            <a:r>
              <a:rPr lang="en-US" dirty="0"/>
              <a:t> war </a:t>
            </a:r>
            <a:r>
              <a:rPr lang="en-US" dirty="0" err="1"/>
              <a:t>nicht</a:t>
            </a:r>
            <a:r>
              <a:rPr lang="en-US" dirty="0"/>
              <a:t> </a:t>
            </a:r>
            <a:r>
              <a:rPr lang="en-US" dirty="0" err="1"/>
              <a:t>schön</a:t>
            </a:r>
            <a:r>
              <a:rPr lang="en-US" dirty="0"/>
              <a:t> </a:t>
            </a:r>
          </a:p>
          <a:p>
            <a:r>
              <a:rPr lang="en-US" dirty="0" err="1"/>
              <a:t>Schwierigkeit</a:t>
            </a:r>
            <a:r>
              <a:rPr lang="en-US" dirty="0"/>
              <a:t> </a:t>
            </a:r>
            <a:r>
              <a:rPr lang="en-US" dirty="0" err="1"/>
              <a:t>mit</a:t>
            </a:r>
            <a:r>
              <a:rPr lang="en-US" dirty="0"/>
              <a:t> </a:t>
            </a:r>
            <a:r>
              <a:rPr lang="en-US" dirty="0" smtClean="0"/>
              <a:t>der </a:t>
            </a:r>
            <a:r>
              <a:rPr lang="en-US" dirty="0" err="1" smtClean="0"/>
              <a:t>Sprache</a:t>
            </a:r>
            <a:endParaRPr lang="en-US" dirty="0"/>
          </a:p>
          <a:p>
            <a:r>
              <a:rPr lang="en-US" dirty="0" err="1" smtClean="0"/>
              <a:t>Gastarbeiter</a:t>
            </a:r>
            <a:r>
              <a:rPr lang="en-US" dirty="0" smtClean="0"/>
              <a:t> </a:t>
            </a:r>
            <a:r>
              <a:rPr lang="en-US" dirty="0" err="1" smtClean="0"/>
              <a:t>wurden</a:t>
            </a:r>
            <a:r>
              <a:rPr lang="en-US" dirty="0" smtClean="0"/>
              <a:t> </a:t>
            </a:r>
            <a:r>
              <a:rPr lang="en-US" dirty="0"/>
              <a:t>oft </a:t>
            </a:r>
            <a:r>
              <a:rPr lang="en-US" dirty="0" err="1"/>
              <a:t>diskriminierend</a:t>
            </a:r>
            <a:endParaRPr lang="en-US" dirty="0"/>
          </a:p>
          <a:p>
            <a:r>
              <a:rPr lang="en-US" dirty="0" err="1" smtClean="0"/>
              <a:t>Schwierigkeiten</a:t>
            </a:r>
            <a:r>
              <a:rPr lang="en-US" dirty="0" smtClean="0"/>
              <a:t> </a:t>
            </a:r>
            <a:r>
              <a:rPr lang="en-US" dirty="0" err="1" smtClean="0"/>
              <a:t>sich</a:t>
            </a:r>
            <a:r>
              <a:rPr lang="en-US" dirty="0" smtClean="0"/>
              <a:t> </a:t>
            </a:r>
            <a:r>
              <a:rPr lang="en-US" dirty="0"/>
              <a:t>in die Deutsche </a:t>
            </a:r>
            <a:r>
              <a:rPr lang="en-US" dirty="0" err="1" smtClean="0"/>
              <a:t>Gesellschaft</a:t>
            </a:r>
            <a:r>
              <a:rPr lang="en-US" dirty="0" smtClean="0"/>
              <a:t> </a:t>
            </a:r>
            <a:r>
              <a:rPr lang="en-US" dirty="0" err="1"/>
              <a:t>zu</a:t>
            </a:r>
            <a:r>
              <a:rPr lang="en-US" dirty="0"/>
              <a:t> </a:t>
            </a:r>
            <a:r>
              <a:rPr lang="en-US" dirty="0" err="1" smtClean="0"/>
              <a:t>integrieren</a:t>
            </a:r>
            <a:r>
              <a:rPr lang="en-US" dirty="0" smtClean="0"/>
              <a:t> </a:t>
            </a:r>
            <a:endParaRPr lang="en-US" dirty="0"/>
          </a:p>
          <a:p>
            <a:endParaRPr lang="de-DE" dirty="0"/>
          </a:p>
        </p:txBody>
      </p:sp>
      <p:grpSp>
        <p:nvGrpSpPr>
          <p:cNvPr id="12" name="Gruppieren 11"/>
          <p:cNvGrpSpPr/>
          <p:nvPr/>
        </p:nvGrpSpPr>
        <p:grpSpPr>
          <a:xfrm>
            <a:off x="2884868" y="3773510"/>
            <a:ext cx="7907628" cy="2871989"/>
            <a:chOff x="2884868" y="3773510"/>
            <a:chExt cx="7907628" cy="2871989"/>
          </a:xfrm>
          <a:blipFill dpi="0" rotWithShape="1">
            <a:blip r:embed="rId2">
              <a:extLst>
                <a:ext uri="{28A0092B-C50C-407E-A947-70E740481C1C}">
                  <a14:useLocalDpi xmlns:a14="http://schemas.microsoft.com/office/drawing/2010/main" val="0"/>
                </a:ext>
              </a:extLst>
            </a:blip>
            <a:srcRect/>
            <a:stretch>
              <a:fillRect/>
            </a:stretch>
          </a:blipFill>
        </p:grpSpPr>
        <p:sp>
          <p:nvSpPr>
            <p:cNvPr id="10" name="Sechseck 9"/>
            <p:cNvSpPr/>
            <p:nvPr/>
          </p:nvSpPr>
          <p:spPr>
            <a:xfrm>
              <a:off x="2884868" y="3773510"/>
              <a:ext cx="3953814" cy="287198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Sechseck 10"/>
            <p:cNvSpPr/>
            <p:nvPr/>
          </p:nvSpPr>
          <p:spPr>
            <a:xfrm>
              <a:off x="6838682" y="3773510"/>
              <a:ext cx="3953814" cy="287198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436515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reagierte die Bevölkerung?</a:t>
            </a:r>
            <a:endParaRPr lang="de-DE" dirty="0"/>
          </a:p>
        </p:txBody>
      </p:sp>
      <p:sp>
        <p:nvSpPr>
          <p:cNvPr id="3" name="Inhaltsplatzhalter 2"/>
          <p:cNvSpPr>
            <a:spLocks noGrp="1"/>
          </p:cNvSpPr>
          <p:nvPr>
            <p:ph idx="1"/>
          </p:nvPr>
        </p:nvSpPr>
        <p:spPr>
          <a:xfrm>
            <a:off x="2589212" y="1515414"/>
            <a:ext cx="8915400" cy="3777622"/>
          </a:xfrm>
        </p:spPr>
        <p:txBody>
          <a:bodyPr/>
          <a:lstStyle/>
          <a:p>
            <a:r>
              <a:rPr lang="de-DE" dirty="0"/>
              <a:t>Einige Menschen begrüßten die Gastarbeiter als notwendige Arbeitskräfte.</a:t>
            </a:r>
          </a:p>
          <a:p>
            <a:r>
              <a:rPr lang="de-DE" dirty="0"/>
              <a:t>Andere aber als Konkurrenz </a:t>
            </a:r>
          </a:p>
          <a:p>
            <a:r>
              <a:rPr lang="de-DE" dirty="0"/>
              <a:t>Kulturelle Unterschiede diese Unterschiede führten zur einer Spannung da die Gastarbeiter ihre eigenen Sprache und </a:t>
            </a:r>
            <a:r>
              <a:rPr lang="de-DE" dirty="0" err="1"/>
              <a:t>Traditionen,Essgewohnheiten</a:t>
            </a:r>
            <a:r>
              <a:rPr lang="de-DE" dirty="0"/>
              <a:t> haben </a:t>
            </a:r>
          </a:p>
          <a:p>
            <a:r>
              <a:rPr lang="de-DE" dirty="0"/>
              <a:t>Integration und Isolation viele Gastarbeiter wohnten in Arbeiterwohnheime begrenzter Kontakt zu einheimischen </a:t>
            </a:r>
          </a:p>
          <a:p>
            <a:r>
              <a:rPr lang="de-DE" dirty="0"/>
              <a:t>Medienberichterstattung: Wahrnehmung der Gasarbeiter manch mal positiv aber auch negativ </a:t>
            </a:r>
          </a:p>
          <a:p>
            <a:r>
              <a:rPr lang="de-DE" dirty="0"/>
              <a:t>Politische Debatten: Gastarbeiterfragen waren Thema in politischen Debatten</a:t>
            </a:r>
          </a:p>
          <a:p>
            <a:endParaRPr lang="de-DE" dirty="0"/>
          </a:p>
        </p:txBody>
      </p:sp>
    </p:spTree>
    <p:extLst>
      <p:ext uri="{BB962C8B-B14F-4D97-AF65-F5344CB8AC3E}">
        <p14:creationId xmlns:p14="http://schemas.microsoft.com/office/powerpoint/2010/main" val="29571137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 xmlns:a16="http://schemas.microsoft.com/office/drawing/2014/main" id="{779039A9-72FD-187F-E79C-ED384ED17827}"/>
              </a:ext>
            </a:extLst>
          </p:cNvPr>
          <p:cNvPicPr>
            <a:picLocks noChangeAspect="1"/>
          </p:cNvPicPr>
          <p:nvPr/>
        </p:nvPicPr>
        <p:blipFill>
          <a:blip r:embed="rId2"/>
          <a:stretch>
            <a:fillRect/>
          </a:stretch>
        </p:blipFill>
        <p:spPr>
          <a:xfrm rot="10800000" flipH="1" flipV="1">
            <a:off x="4794996" y="139197"/>
            <a:ext cx="6474018" cy="6522737"/>
          </a:xfrm>
          <a:prstGeom prst="rect">
            <a:avLst/>
          </a:prstGeom>
          <a:ln>
            <a:noFill/>
          </a:ln>
          <a:effectLst>
            <a:softEdge rad="112500"/>
          </a:effectLst>
        </p:spPr>
      </p:pic>
      <p:sp>
        <p:nvSpPr>
          <p:cNvPr id="3" name="Textfeld 2"/>
          <p:cNvSpPr txBox="1"/>
          <p:nvPr/>
        </p:nvSpPr>
        <p:spPr>
          <a:xfrm>
            <a:off x="2897746" y="682581"/>
            <a:ext cx="2897747" cy="646331"/>
          </a:xfrm>
          <a:prstGeom prst="rect">
            <a:avLst/>
          </a:prstGeom>
          <a:noFill/>
        </p:spPr>
        <p:txBody>
          <a:bodyPr wrap="square" rtlCol="0">
            <a:spAutoFit/>
          </a:bodyPr>
          <a:lstStyle/>
          <a:p>
            <a:r>
              <a:rPr lang="de-DE" b="1" dirty="0" smtClean="0"/>
              <a:t>die verschiedenen Nationen</a:t>
            </a:r>
            <a:endParaRPr lang="de-DE" b="1" dirty="0"/>
          </a:p>
        </p:txBody>
      </p:sp>
    </p:spTree>
    <p:extLst>
      <p:ext uri="{BB962C8B-B14F-4D97-AF65-F5344CB8AC3E}">
        <p14:creationId xmlns:p14="http://schemas.microsoft.com/office/powerpoint/2010/main" val="24092327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Familiennachzug</a:t>
            </a:r>
            <a:endParaRPr lang="de-DE" dirty="0"/>
          </a:p>
        </p:txBody>
      </p:sp>
      <p:sp>
        <p:nvSpPr>
          <p:cNvPr id="3" name="Inhaltsplatzhalter 2"/>
          <p:cNvSpPr>
            <a:spLocks noGrp="1"/>
          </p:cNvSpPr>
          <p:nvPr>
            <p:ph idx="1"/>
          </p:nvPr>
        </p:nvSpPr>
        <p:spPr>
          <a:xfrm>
            <a:off x="2589212" y="1412383"/>
            <a:ext cx="8915400" cy="3777622"/>
          </a:xfrm>
        </p:spPr>
        <p:txBody>
          <a:bodyPr/>
          <a:lstStyle/>
          <a:p>
            <a:r>
              <a:rPr lang="de-DE" dirty="0"/>
              <a:t>"Gastarbeiter Familiennachzug" bezieht sich auf die Regelungen, die es Gastarbeitern ermöglichen, ihre Familien nachzuholen, um sich gemeinsam im Gastland niederzulassen. In den 1950er bis 1970er Jahren wurden Gastarbeiter aus anderen Ländern rekrutiert, um Arbeitskräftemangel zu beheben. Anfangs kamen viele Gastarbeiter alleine, entschieden sich jedoch später dafür, ihre Familien mitzubringen. Die Regelungen für den Familiennachzug variieren je nach Land und beinhalten oft Kriterien wie dauerhaften Aufenthalt, finanzielle Mittel und die Bereitschaft zur Integration. Der Familiennachzug spielt eine wichtige Rolle bei der sozialen Integration von Gastarbeitern und ihren Familien in der Gesellschaft des Gastlandes."</a:t>
            </a:r>
          </a:p>
          <a:p>
            <a:endParaRPr lang="de-DE" dirty="0"/>
          </a:p>
        </p:txBody>
      </p:sp>
      <p:grpSp>
        <p:nvGrpSpPr>
          <p:cNvPr id="8" name="Gruppieren 7"/>
          <p:cNvGrpSpPr/>
          <p:nvPr/>
        </p:nvGrpSpPr>
        <p:grpSpPr>
          <a:xfrm>
            <a:off x="3103808" y="4675031"/>
            <a:ext cx="8293996" cy="1725769"/>
            <a:chOff x="3103808" y="4675031"/>
            <a:chExt cx="8293996" cy="1725769"/>
          </a:xfrm>
          <a:blipFill dpi="0" rotWithShape="1">
            <a:blip r:embed="rId2">
              <a:extLst>
                <a:ext uri="{28A0092B-C50C-407E-A947-70E740481C1C}">
                  <a14:useLocalDpi xmlns:a14="http://schemas.microsoft.com/office/drawing/2010/main" val="0"/>
                </a:ext>
              </a:extLst>
            </a:blip>
            <a:srcRect/>
            <a:stretch>
              <a:fillRect/>
            </a:stretch>
          </a:blipFill>
        </p:grpSpPr>
        <p:sp>
          <p:nvSpPr>
            <p:cNvPr id="4" name="Sechseck 3"/>
            <p:cNvSpPr/>
            <p:nvPr/>
          </p:nvSpPr>
          <p:spPr>
            <a:xfrm>
              <a:off x="3103808" y="4675031"/>
              <a:ext cx="2073499" cy="172576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echseck 4"/>
            <p:cNvSpPr/>
            <p:nvPr/>
          </p:nvSpPr>
          <p:spPr>
            <a:xfrm>
              <a:off x="5177307" y="4675031"/>
              <a:ext cx="2073499" cy="172576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Sechseck 5"/>
            <p:cNvSpPr/>
            <p:nvPr/>
          </p:nvSpPr>
          <p:spPr>
            <a:xfrm>
              <a:off x="7250806" y="4675031"/>
              <a:ext cx="2073499" cy="172576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Sechseck 6"/>
            <p:cNvSpPr/>
            <p:nvPr/>
          </p:nvSpPr>
          <p:spPr>
            <a:xfrm>
              <a:off x="9324305" y="4675031"/>
              <a:ext cx="2073499" cy="1725769"/>
            </a:xfrm>
            <a:prstGeom prst="hexago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957276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400</Words>
  <Application>Microsoft Office PowerPoint</Application>
  <PresentationFormat>Breitbild</PresentationFormat>
  <Paragraphs>41</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Algerian</vt:lpstr>
      <vt:lpstr>Arial</vt:lpstr>
      <vt:lpstr>Century Gothic</vt:lpstr>
      <vt:lpstr>Wingdings 3</vt:lpstr>
      <vt:lpstr>Fetzen</vt:lpstr>
      <vt:lpstr>PowerPoint-Präsentation</vt:lpstr>
      <vt:lpstr>Politische Rahmenbedingungen als Voraussetzung für die Zuwanderung. Warum ging es Deutschland in den 50er so gut? </vt:lpstr>
      <vt:lpstr>Gründe für die Einwanderung </vt:lpstr>
      <vt:lpstr>Warum brauchte die BRD so viele Arbeitskräfte?</vt:lpstr>
      <vt:lpstr>Wo wohnten sie, wie arbeiteten sie?</vt:lpstr>
      <vt:lpstr>Lebensbedingungen</vt:lpstr>
      <vt:lpstr>Wie reagierte die Bevölkerung?</vt:lpstr>
      <vt:lpstr>PowerPoint-Präsentation</vt:lpstr>
      <vt:lpstr>Familiennachzug</vt:lpstr>
      <vt:lpstr>Warum blieben die Gastarbeiter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Mimoun El Boutaybi</dc:creator>
  <cp:lastModifiedBy>Mimoun El Boutaybi</cp:lastModifiedBy>
  <cp:revision>25</cp:revision>
  <dcterms:created xsi:type="dcterms:W3CDTF">2024-02-24T15:23:09Z</dcterms:created>
  <dcterms:modified xsi:type="dcterms:W3CDTF">2024-02-24T18:19:37Z</dcterms:modified>
</cp:coreProperties>
</file>