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ppt/comments/comment6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57" r:id="rId4"/>
    <p:sldId id="259" r:id="rId5"/>
    <p:sldId id="262" r:id="rId6"/>
    <p:sldId id="263" r:id="rId7"/>
    <p:sldId id="264" r:id="rId8"/>
    <p:sldId id="265" r:id="rId9"/>
    <p:sldId id="266" r:id="rId10"/>
    <p:sldId id="267" r:id="rId11"/>
    <p:sldId id="276" r:id="rId12"/>
    <p:sldId id="275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we Erkelenz" initials="UE" lastIdx="9" clrIdx="0">
    <p:extLst>
      <p:ext uri="{19B8F6BF-5375-455C-9EA6-DF929625EA0E}">
        <p15:presenceInfo xmlns:p15="http://schemas.microsoft.com/office/powerpoint/2012/main" userId="S::uwe.erkelenz@bbs-germersheim.de::4dd03fee-70d2-41b2-99fe-6270ba9be8f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4" autoAdjust="0"/>
    <p:restoredTop sz="94660"/>
  </p:normalViewPr>
  <p:slideViewPr>
    <p:cSldViewPr snapToGrid="0">
      <p:cViewPr varScale="1">
        <p:scale>
          <a:sx n="84" d="100"/>
          <a:sy n="84" d="100"/>
        </p:scale>
        <p:origin x="184" y="7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4-09T09:49:06.090" idx="7">
    <p:pos x="10" y="10"/>
    <p:text>Toll gemacht. Erst der geschichtliche Hintergrund und Ideologie und dann die Rahmenbedingungen. Alles sehr gut auf den Punkt gebracht. 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4-09T09:47:33.943" idx="3">
    <p:pos x="10" y="10"/>
    <p:text>Hier fehlen mir die Bilder 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4-09T09:46:23.707" idx="2">
    <p:pos x="10" y="10"/>
    <p:text>Sehr gute Bildauswahl. Das beschreibt genau die unterschiedlichen Vorstellungen 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4-09T09:45:26.129" idx="1">
    <p:pos x="2138" y="2225"/>
    <p:text>Naja, das ist ja nur ein Aspekt und zu verkürzt dargestellt. Aber da hätte Sie bei der Präsentation bestimmt was dazu gesagt... 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4-09T09:51:13.539" idx="8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4-09T09:54:00.563" idx="9">
    <p:pos x="10" y="10"/>
    <p:text>Toll. Alle wesentlichen Punkte enthalten und dann auch noch kritisch Hinterfragt! </p:text>
    <p:extLst>
      <p:ext uri="{C676402C-5697-4E1C-873F-D02D1690AC5C}">
        <p15:threadingInfo xmlns:p15="http://schemas.microsoft.com/office/powerpoint/2012/main" timeZoneBias="-1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21DC1-F228-43EE-B054-B377C8D9C814}" type="datetimeFigureOut">
              <a:rPr lang="en-GB" smtClean="0"/>
              <a:t>09/04/2020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4EB87-B449-4EF0-8256-FA95C47FC9C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657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21DC1-F228-43EE-B054-B377C8D9C814}" type="datetimeFigureOut">
              <a:rPr lang="en-GB" smtClean="0"/>
              <a:t>09/04/2020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4EB87-B449-4EF0-8256-FA95C47FC9C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851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21DC1-F228-43EE-B054-B377C8D9C814}" type="datetimeFigureOut">
              <a:rPr lang="en-GB" smtClean="0"/>
              <a:t>09/04/2020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4EB87-B449-4EF0-8256-FA95C47FC9C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0563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21DC1-F228-43EE-B054-B377C8D9C814}" type="datetimeFigureOut">
              <a:rPr lang="en-GB" smtClean="0"/>
              <a:t>09/04/2020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4EB87-B449-4EF0-8256-FA95C47FC9C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5618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21DC1-F228-43EE-B054-B377C8D9C814}" type="datetimeFigureOut">
              <a:rPr lang="en-GB" smtClean="0"/>
              <a:t>09/04/2020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4EB87-B449-4EF0-8256-FA95C47FC9C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6889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21DC1-F228-43EE-B054-B377C8D9C814}" type="datetimeFigureOut">
              <a:rPr lang="en-GB" smtClean="0"/>
              <a:t>09/04/2020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4EB87-B449-4EF0-8256-FA95C47FC9C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7513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21DC1-F228-43EE-B054-B377C8D9C814}" type="datetimeFigureOut">
              <a:rPr lang="en-GB" smtClean="0"/>
              <a:t>09/04/2020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4EB87-B449-4EF0-8256-FA95C47FC9C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888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21DC1-F228-43EE-B054-B377C8D9C814}" type="datetimeFigureOut">
              <a:rPr lang="en-GB" smtClean="0"/>
              <a:t>09/04/2020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4EB87-B449-4EF0-8256-FA95C47FC9C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8049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21DC1-F228-43EE-B054-B377C8D9C814}" type="datetimeFigureOut">
              <a:rPr lang="en-GB" smtClean="0"/>
              <a:t>09/04/2020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4EB87-B449-4EF0-8256-FA95C47FC9C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2206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21DC1-F228-43EE-B054-B377C8D9C814}" type="datetimeFigureOut">
              <a:rPr lang="en-GB" smtClean="0"/>
              <a:t>09/04/2020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4EB87-B449-4EF0-8256-FA95C47FC9C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420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21DC1-F228-43EE-B054-B377C8D9C814}" type="datetimeFigureOut">
              <a:rPr lang="en-GB" smtClean="0"/>
              <a:t>09/04/2020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4EB87-B449-4EF0-8256-FA95C47FC9C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5930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21DC1-F228-43EE-B054-B377C8D9C814}" type="datetimeFigureOut">
              <a:rPr lang="en-GB" smtClean="0"/>
              <a:t>09/04/2020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4EB87-B449-4EF0-8256-FA95C47FC9C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7172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4" Type="http://schemas.openxmlformats.org/officeDocument/2006/relationships/comments" Target="../comments/commen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4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5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4" Type="http://schemas.openxmlformats.org/officeDocument/2006/relationships/comments" Target="../comments/commen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2684860" y="264320"/>
            <a:ext cx="6495708" cy="64957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1150" y="705275"/>
            <a:ext cx="9144000" cy="2387600"/>
          </a:xfrm>
        </p:spPr>
        <p:txBody>
          <a:bodyPr>
            <a:normAutofit fontScale="90000"/>
          </a:bodyPr>
          <a:lstStyle/>
          <a:p>
            <a:br>
              <a:rPr lang="de-DE" dirty="0"/>
            </a:br>
            <a:br>
              <a:rPr lang="de-DE" dirty="0"/>
            </a:br>
            <a:br>
              <a:rPr lang="de-DE" dirty="0"/>
            </a:br>
            <a:r>
              <a:rPr lang="de-DE" b="1" dirty="0"/>
              <a:t>Vergleich von DDR und BRD</a:t>
            </a:r>
            <a:br>
              <a:rPr lang="de-DE" b="1" dirty="0"/>
            </a:br>
            <a:r>
              <a:rPr lang="de-DE" b="1" dirty="0"/>
              <a:t>1949-1989</a:t>
            </a: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1150" y="5104266"/>
            <a:ext cx="9144000" cy="1655762"/>
          </a:xfrm>
        </p:spPr>
        <p:txBody>
          <a:bodyPr>
            <a:normAutofit/>
          </a:bodyPr>
          <a:lstStyle/>
          <a:p>
            <a:r>
              <a:rPr lang="de-DE" dirty="0"/>
              <a:t>Ein Referat von Akosiwa Abalo, Regina Löhle, und Miguel Voegborlo</a:t>
            </a:r>
          </a:p>
          <a:p>
            <a:r>
              <a:rPr lang="de-DE" dirty="0"/>
              <a:t>30.March 2020</a:t>
            </a:r>
          </a:p>
          <a:p>
            <a:r>
              <a:rPr lang="de-DE" dirty="0"/>
              <a:t>BBS Wörth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89973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dirty="0"/>
              <a:t>Frauenbild und Familienpolitik</a:t>
            </a:r>
            <a:endParaRPr lang="en-GB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7" y="1278732"/>
            <a:ext cx="5157787" cy="823912"/>
          </a:xfrm>
        </p:spPr>
        <p:txBody>
          <a:bodyPr/>
          <a:lstStyle/>
          <a:p>
            <a:r>
              <a:rPr lang="de-DE" dirty="0"/>
              <a:t>BRD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04765" y="1273969"/>
            <a:ext cx="5183188" cy="823912"/>
          </a:xfrm>
        </p:spPr>
        <p:txBody>
          <a:bodyPr/>
          <a:lstStyle/>
          <a:p>
            <a:r>
              <a:rPr lang="de-DE" dirty="0"/>
              <a:t>DDR</a:t>
            </a:r>
            <a:endParaRPr lang="en-GB" dirty="0"/>
          </a:p>
        </p:txBody>
      </p:sp>
      <p:pic>
        <p:nvPicPr>
          <p:cNvPr id="2050" name="Picture 2" descr="http://www.zum.de/Faecher/G/BW/Landeskunde/rhein/geschichte/expo/hdg/arbeit/textil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230091"/>
            <a:ext cx="5183188" cy="3637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mages.ctfassets.net/cghwtxou0txh/4MVAKSMyjSKyUEuIY6smsi/ecd71e72a6ba2c81cb4807464c048998/familie_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7" y="2230091"/>
            <a:ext cx="5157788" cy="3637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66884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dirty="0"/>
              <a:t>Frauenbild und Familienpolitik</a:t>
            </a:r>
            <a:endParaRPr lang="en-GB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249817"/>
            <a:ext cx="5157787" cy="823912"/>
          </a:xfrm>
        </p:spPr>
        <p:txBody>
          <a:bodyPr/>
          <a:lstStyle/>
          <a:p>
            <a:r>
              <a:rPr lang="de-DE" dirty="0"/>
              <a:t>BRD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04765" y="1273969"/>
            <a:ext cx="5183188" cy="823912"/>
          </a:xfrm>
        </p:spPr>
        <p:txBody>
          <a:bodyPr/>
          <a:lstStyle/>
          <a:p>
            <a:r>
              <a:rPr lang="de-DE" dirty="0"/>
              <a:t>DDR</a:t>
            </a:r>
            <a:endParaRPr lang="en-GB" dirty="0"/>
          </a:p>
        </p:txBody>
      </p:sp>
      <p:pic>
        <p:nvPicPr>
          <p:cNvPr id="1026" name="Picture 2" descr="ANCIENNES AFFICH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262" y="2482774"/>
            <a:ext cx="2613780" cy="368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Content Placeholder 11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1" y="2482774"/>
            <a:ext cx="2673237" cy="3706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3202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dirty="0"/>
              <a:t>Frauenbild und Familienpolitik</a:t>
            </a:r>
            <a:endParaRPr lang="en-GB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7" y="1278732"/>
            <a:ext cx="5157787" cy="823912"/>
          </a:xfrm>
        </p:spPr>
        <p:txBody>
          <a:bodyPr/>
          <a:lstStyle/>
          <a:p>
            <a:r>
              <a:rPr lang="de-DE" dirty="0"/>
              <a:t>BRD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9484" y="2170906"/>
            <a:ext cx="5157787" cy="4352925"/>
          </a:xfrm>
        </p:spPr>
        <p:txBody>
          <a:bodyPr>
            <a:normAutofit fontScale="25000" lnSpcReduction="20000"/>
          </a:bodyPr>
          <a:lstStyle/>
          <a:p>
            <a:r>
              <a:rPr lang="de-DE" sz="7200" dirty="0"/>
              <a:t>Frauen mussten für Frauenrechte und Gleichberechtigung hart kämpfen</a:t>
            </a:r>
          </a:p>
          <a:p>
            <a:r>
              <a:rPr lang="de-DE" sz="7200" dirty="0"/>
              <a:t>Festhalten an der traditionellen Rollenverteilung</a:t>
            </a:r>
          </a:p>
          <a:p>
            <a:r>
              <a:rPr lang="de-DE" sz="7200" dirty="0"/>
              <a:t>junge Bundesrepublik: Leitbild der "Hausfrau und Mutter"  </a:t>
            </a:r>
          </a:p>
          <a:p>
            <a:r>
              <a:rPr lang="de-DE" sz="7200" dirty="0"/>
              <a:t>Gleichberechtigung erst spät umgesetzt</a:t>
            </a:r>
          </a:p>
          <a:p>
            <a:r>
              <a:rPr lang="de-DE" sz="7200" dirty="0"/>
              <a:t>Schwangerschaftsabbruch nicht mehr strafbar</a:t>
            </a:r>
          </a:p>
          <a:p>
            <a:r>
              <a:rPr lang="de-DE" sz="7200" dirty="0"/>
              <a:t>Gleichberechtigung bleibt auf bestimmte Bereiche begrenzt</a:t>
            </a:r>
          </a:p>
          <a:p>
            <a:r>
              <a:rPr lang="de-DE" sz="7200" dirty="0"/>
              <a:t>Ehe und Familienrecht überarbeitet: Erwerbstätigkeit, Haushaltsführung und Kindererziehung sind gesetzlich Aufgabe beider Ehepartner</a:t>
            </a:r>
          </a:p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04765" y="1273969"/>
            <a:ext cx="5183188" cy="823912"/>
          </a:xfrm>
        </p:spPr>
        <p:txBody>
          <a:bodyPr/>
          <a:lstStyle/>
          <a:p>
            <a:r>
              <a:rPr lang="de-DE" dirty="0"/>
              <a:t>DDR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206901"/>
            <a:ext cx="5183188" cy="3684588"/>
          </a:xfrm>
        </p:spPr>
        <p:txBody>
          <a:bodyPr>
            <a:normAutofit fontScale="70000" lnSpcReduction="20000"/>
          </a:bodyPr>
          <a:lstStyle/>
          <a:p>
            <a:r>
              <a:rPr lang="de-DE" dirty="0"/>
              <a:t>Gleichberechtigung und Emanzipation der Frau vom Staat forciert</a:t>
            </a:r>
          </a:p>
          <a:p>
            <a:r>
              <a:rPr lang="de-DE" dirty="0"/>
              <a:t>Integration der Frau in die Berufstätigkeit, hohe Frauenerwerbsquote</a:t>
            </a:r>
          </a:p>
          <a:p>
            <a:r>
              <a:rPr lang="de-DE" dirty="0"/>
              <a:t>DDR propagiert die "Heldin der Arbeit" </a:t>
            </a:r>
          </a:p>
          <a:p>
            <a:r>
              <a:rPr lang="de-DE" dirty="0"/>
              <a:t>Doppelbelastung der Frau durch Beruf und Familie</a:t>
            </a:r>
          </a:p>
          <a:p>
            <a:r>
              <a:rPr lang="de-DE" dirty="0"/>
              <a:t>Möglichkeit konstenloser Kontrazeption und eines Schwangerschaftsabbruchs</a:t>
            </a:r>
          </a:p>
          <a:p>
            <a:r>
              <a:rPr lang="de-DE" dirty="0"/>
              <a:t>Mindestvertretung an Frauen in Parteivorständen der SED 1950 wieder abgeschafft</a:t>
            </a:r>
          </a:p>
          <a:p>
            <a:r>
              <a:rPr lang="de-DE" dirty="0"/>
              <a:t>keine einzige Frau je im Politbüro der SED</a:t>
            </a:r>
          </a:p>
          <a:p>
            <a:endParaRPr lang="en-GB" dirty="0"/>
          </a:p>
        </p:txBody>
      </p:sp>
      <p:pic>
        <p:nvPicPr>
          <p:cNvPr id="7" name="Picture 4" descr="https://images.ctfassets.net/cghwtxou0txh/4MVAKSMyjSKyUEuIY6smsi/ecd71e72a6ba2c81cb4807464c048998/familie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154331"/>
            <a:ext cx="2087073" cy="1471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zum.de/Faecher/G/BW/Landeskunde/rhein/geschichte/expo/hdg/arbeit/texti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1278" y="218659"/>
            <a:ext cx="2103423" cy="1476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4887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dirty="0"/>
              <a:t>Arbeit und Arbeitslosigkeit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353172"/>
            <a:ext cx="5157787" cy="823912"/>
          </a:xfrm>
        </p:spPr>
        <p:txBody>
          <a:bodyPr/>
          <a:lstStyle/>
          <a:p>
            <a:r>
              <a:rPr lang="de-DE" dirty="0"/>
              <a:t>BRD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256597"/>
            <a:ext cx="5157787" cy="3684588"/>
          </a:xfrm>
        </p:spPr>
        <p:txBody>
          <a:bodyPr>
            <a:normAutofit fontScale="92500" lnSpcReduction="20000"/>
          </a:bodyPr>
          <a:lstStyle/>
          <a:p>
            <a:r>
              <a:rPr lang="de-DE" dirty="0"/>
              <a:t>Reduzierung der staatlichen Sozialausgaben und Entlastung der Unternehmen</a:t>
            </a:r>
          </a:p>
          <a:p>
            <a:r>
              <a:rPr lang="de-DE" dirty="0"/>
              <a:t>Arbeitslosigkeit: Jugendliche schaffen Einstieg in Beruf nicht, dadurch zunehmende Arbeitslosigkeit; </a:t>
            </a:r>
          </a:p>
          <a:p>
            <a:r>
              <a:rPr lang="de-DE" dirty="0"/>
              <a:t>Vorruhestandsgesetz 1984: Beschäftigte können schon mit 58 Jahren vorzeitig in Rente gehen, um „den Jungen Platz zu machen“</a:t>
            </a:r>
          </a:p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353172"/>
            <a:ext cx="5183188" cy="823912"/>
          </a:xfrm>
        </p:spPr>
        <p:txBody>
          <a:bodyPr/>
          <a:lstStyle/>
          <a:p>
            <a:r>
              <a:rPr lang="de-DE" dirty="0"/>
              <a:t>DDR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220602"/>
            <a:ext cx="5183188" cy="4253534"/>
          </a:xfrm>
        </p:spPr>
        <p:txBody>
          <a:bodyPr>
            <a:normAutofit fontScale="77500" lnSpcReduction="20000"/>
          </a:bodyPr>
          <a:lstStyle/>
          <a:p>
            <a:r>
              <a:rPr lang="de-DE" dirty="0"/>
              <a:t>Anspruch der SED: "Arbeiter- und Bauernstaat“ </a:t>
            </a:r>
          </a:p>
          <a:p>
            <a:r>
              <a:rPr lang="de-DE" dirty="0"/>
              <a:t>Verfassung garantierte ein Recht auf Arbeit</a:t>
            </a:r>
          </a:p>
          <a:p>
            <a:r>
              <a:rPr lang="en-GB" dirty="0" err="1"/>
              <a:t>Grundproblem</a:t>
            </a:r>
            <a:r>
              <a:rPr lang="en-GB" dirty="0"/>
              <a:t>: </a:t>
            </a:r>
            <a:r>
              <a:rPr lang="en-GB" dirty="0" err="1"/>
              <a:t>Mindestens</a:t>
            </a:r>
            <a:r>
              <a:rPr lang="en-GB" dirty="0"/>
              <a:t> 2,75 </a:t>
            </a:r>
            <a:r>
              <a:rPr lang="en-GB" dirty="0" err="1"/>
              <a:t>Millionen</a:t>
            </a:r>
            <a:r>
              <a:rPr lang="en-GB" dirty="0"/>
              <a:t> Menschen </a:t>
            </a:r>
            <a:r>
              <a:rPr lang="en-GB" dirty="0" err="1"/>
              <a:t>waren</a:t>
            </a:r>
            <a:r>
              <a:rPr lang="en-GB" dirty="0"/>
              <a:t> </a:t>
            </a:r>
            <a:r>
              <a:rPr lang="en-GB" dirty="0" err="1"/>
              <a:t>bis</a:t>
            </a:r>
            <a:r>
              <a:rPr lang="en-GB" dirty="0"/>
              <a:t> </a:t>
            </a:r>
            <a:r>
              <a:rPr lang="en-GB" dirty="0" err="1"/>
              <a:t>zum</a:t>
            </a:r>
            <a:r>
              <a:rPr lang="en-GB" dirty="0"/>
              <a:t> </a:t>
            </a:r>
            <a:r>
              <a:rPr lang="en-GB" dirty="0" err="1"/>
              <a:t>Mauerbau</a:t>
            </a:r>
            <a:r>
              <a:rPr lang="en-GB" dirty="0"/>
              <a:t> 1961 in den </a:t>
            </a:r>
            <a:r>
              <a:rPr lang="en-GB" dirty="0" err="1"/>
              <a:t>Westen</a:t>
            </a:r>
            <a:r>
              <a:rPr lang="en-GB" dirty="0"/>
              <a:t> </a:t>
            </a:r>
            <a:r>
              <a:rPr lang="en-GB" dirty="0" err="1"/>
              <a:t>geflohen</a:t>
            </a:r>
            <a:r>
              <a:rPr lang="en-GB" dirty="0"/>
              <a:t>, </a:t>
            </a:r>
            <a:r>
              <a:rPr lang="en-GB" dirty="0" err="1"/>
              <a:t>oftmals</a:t>
            </a:r>
            <a:r>
              <a:rPr lang="en-GB" dirty="0"/>
              <a:t> </a:t>
            </a:r>
            <a:r>
              <a:rPr lang="en-GB" dirty="0" err="1"/>
              <a:t>jung</a:t>
            </a:r>
            <a:r>
              <a:rPr lang="en-GB" dirty="0"/>
              <a:t> und gut </a:t>
            </a:r>
            <a:r>
              <a:rPr lang="en-GB" dirty="0" err="1"/>
              <a:t>ausgebildet</a:t>
            </a:r>
            <a:endParaRPr lang="en-GB" dirty="0"/>
          </a:p>
          <a:p>
            <a:r>
              <a:rPr lang="de-DE" dirty="0"/>
              <a:t>Arbeitslosenquote niedrig, aber leider auch die Produktivität und Motivation der Arbeiter </a:t>
            </a:r>
            <a:endParaRPr lang="en-GB" dirty="0"/>
          </a:p>
          <a:p>
            <a:r>
              <a:rPr lang="de-DE" dirty="0"/>
              <a:t>In den Betrieben waren die Arbeiter gut organisiert, aber es fehlten Bildungschancen und die Möglichkeit des sozialen Aufstiegs.</a:t>
            </a:r>
          </a:p>
          <a:p>
            <a:endParaRPr lang="en-GB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839787" y="1353172"/>
            <a:ext cx="5157787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BRD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7486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8345" y="454932"/>
            <a:ext cx="10515600" cy="1325563"/>
          </a:xfrm>
        </p:spPr>
        <p:txBody>
          <a:bodyPr/>
          <a:lstStyle/>
          <a:p>
            <a:r>
              <a:rPr lang="de-DE" b="1" dirty="0"/>
              <a:t>Rente und soziale Absicherung</a:t>
            </a:r>
            <a:endParaRPr lang="en-GB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BRD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44712"/>
          </a:xfrm>
        </p:spPr>
        <p:txBody>
          <a:bodyPr>
            <a:normAutofit fontScale="85000" lnSpcReduction="20000"/>
          </a:bodyPr>
          <a:lstStyle/>
          <a:p>
            <a:r>
              <a:rPr lang="de-DE" dirty="0"/>
              <a:t>an Einkünften, Kindern, Arbeitsjahren orientiert</a:t>
            </a:r>
          </a:p>
          <a:p>
            <a:r>
              <a:rPr lang="de-DE" dirty="0"/>
              <a:t>Eckrente, die 2018 z.B. bei durchschnittlich ca. 1300 Euro pro Monat lag (entspricht ca. 48 % des letzten Arbeitslohnes)</a:t>
            </a:r>
          </a:p>
          <a:p>
            <a:r>
              <a:rPr lang="de-DE" dirty="0"/>
              <a:t>=&gt; wesentlich höher als Durchschnittsgehaltsrente</a:t>
            </a:r>
          </a:p>
          <a:p>
            <a:r>
              <a:rPr lang="de-DE" dirty="0"/>
              <a:t>Private Rentenvorsorge möglich und empfohlen</a:t>
            </a:r>
          </a:p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e-DE" dirty="0"/>
              <a:t>DDR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e-DE" dirty="0"/>
              <a:t>Das Rentensystem der DDR war nur in geringem Maß an Entgelten orientiert.</a:t>
            </a:r>
          </a:p>
          <a:p>
            <a:r>
              <a:rPr lang="de-DE" dirty="0"/>
              <a:t> Es war bei niedrigem Rentenniveau ein Grundversorgungssystem mit festen Altersgrenzen.</a:t>
            </a:r>
          </a:p>
          <a:p>
            <a:r>
              <a:rPr lang="de-DE" dirty="0"/>
              <a:t> Die später eingeführte freiwillige Zusatzversicherung (FZR) sollte die Altersversorgung verbessern, war jedoch zur Wendezeit noch im Aufbau. </a:t>
            </a:r>
          </a:p>
          <a:p>
            <a:r>
              <a:rPr lang="de-DE" dirty="0"/>
              <a:t>Neben diesen Systemen gab es für staatsnahe Beschäftigte gesonderte Zusatz- und Sonderversorgungen mit hohem Rentenniveau.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9738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dirty="0"/>
              <a:t>Freizeit</a:t>
            </a:r>
            <a:endParaRPr lang="en-GB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BRD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de-DE" dirty="0"/>
              <a:t>Zugewinn an Freizeit von 1950 bis 1984</a:t>
            </a:r>
          </a:p>
          <a:p>
            <a:r>
              <a:rPr lang="de-DE" dirty="0"/>
              <a:t>Privatangelegenheit, keine Kontrolle des Staates</a:t>
            </a:r>
          </a:p>
          <a:p>
            <a:r>
              <a:rPr lang="de-DE" dirty="0"/>
              <a:t>Fernsehen, Zeitungen/Zeitschriften lesen, Spazierengehen, Bekannte/Freunde/Verwandte treffen, Einkaufsbummel, Sport treiben (Studie, 1985)</a:t>
            </a:r>
          </a:p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e-DE" dirty="0"/>
              <a:t>DDR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e-DE" dirty="0"/>
              <a:t>Angst vor "schädlichen" Einflüssen =&gt; Versuch der allumfassenden staatl. Kontrolle</a:t>
            </a:r>
          </a:p>
          <a:p>
            <a:r>
              <a:rPr lang="de-DE" dirty="0"/>
              <a:t>sinnvolle Freizeitbeschäftigung zur Herausbildung sozialistischer Persönlichkeit</a:t>
            </a:r>
          </a:p>
          <a:p>
            <a:r>
              <a:rPr lang="de-DE" dirty="0"/>
              <a:t>vom Staat breitgefächerte Freizeitangebote, zahlreich angenommen</a:t>
            </a:r>
          </a:p>
          <a:p>
            <a:r>
              <a:rPr lang="de-DE" dirty="0"/>
              <a:t>Sport zur Erhaltung der Volksgesundheit</a:t>
            </a:r>
          </a:p>
          <a:p>
            <a:r>
              <a:rPr lang="de-DE" dirty="0"/>
              <a:t>Massenveranstaltungen oft mit militärischem Hintergrund =&gt; Sportabzeichen</a:t>
            </a:r>
          </a:p>
          <a:p>
            <a:endParaRPr lang="de-DE" dirty="0"/>
          </a:p>
          <a:p>
            <a:endParaRPr lang="en-GB" dirty="0"/>
          </a:p>
        </p:txBody>
      </p:sp>
      <p:pic>
        <p:nvPicPr>
          <p:cNvPr id="4098" name="Picture 2" descr="https://i.auto-bild.de/ir_img/5/3/5/9/0/4/-Wirtschaftswunder-von-J-H-Darchinger-Taschen-Verlag-29-90-Euro-729x486-a27494a67d91ab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32" y="192416"/>
            <a:ext cx="2766798" cy="184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p5.focus.de/img/fotos/origs2583044/7571595292-w630-h441-o-q75-p5/Kofferbilder-Pionie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5754" y="229882"/>
            <a:ext cx="2661766" cy="186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2630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dirty="0"/>
              <a:t>Sport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BRD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4009278"/>
          </a:xfrm>
        </p:spPr>
        <p:txBody>
          <a:bodyPr>
            <a:normAutofit fontScale="62500" lnSpcReduction="20000"/>
          </a:bodyPr>
          <a:lstStyle/>
          <a:p>
            <a:r>
              <a:rPr lang="en-GB" dirty="0"/>
              <a:t>Privatisierung der </a:t>
            </a:r>
            <a:r>
              <a:rPr lang="en-GB" dirty="0" err="1"/>
              <a:t>Sportvereine</a:t>
            </a:r>
            <a:r>
              <a:rPr lang="en-GB" dirty="0"/>
              <a:t>, </a:t>
            </a:r>
            <a:r>
              <a:rPr lang="en-GB" dirty="0" err="1"/>
              <a:t>wenig</a:t>
            </a:r>
            <a:r>
              <a:rPr lang="en-GB" dirty="0"/>
              <a:t> </a:t>
            </a:r>
            <a:r>
              <a:rPr lang="en-GB" dirty="0" err="1"/>
              <a:t>Unterstützung</a:t>
            </a:r>
            <a:r>
              <a:rPr lang="en-GB" dirty="0"/>
              <a:t> </a:t>
            </a:r>
            <a:r>
              <a:rPr lang="en-GB" dirty="0" err="1"/>
              <a:t>vom</a:t>
            </a:r>
            <a:r>
              <a:rPr lang="en-GB" dirty="0"/>
              <a:t> </a:t>
            </a:r>
            <a:r>
              <a:rPr lang="en-GB" dirty="0" err="1"/>
              <a:t>Staat</a:t>
            </a:r>
            <a:endParaRPr lang="en-GB" dirty="0"/>
          </a:p>
          <a:p>
            <a:r>
              <a:rPr lang="de-DE" dirty="0"/>
              <a:t>Gründung von Sportinternaten, Stützpunktkonzepten und Landes- und Bundesleistungszentren</a:t>
            </a:r>
          </a:p>
          <a:p>
            <a:r>
              <a:rPr lang="en-GB" dirty="0" err="1"/>
              <a:t>Frühe</a:t>
            </a:r>
            <a:r>
              <a:rPr lang="en-GB" dirty="0"/>
              <a:t> </a:t>
            </a:r>
            <a:r>
              <a:rPr lang="en-GB" dirty="0" err="1"/>
              <a:t>Gründung</a:t>
            </a:r>
            <a:r>
              <a:rPr lang="en-GB" dirty="0"/>
              <a:t> von </a:t>
            </a:r>
            <a:r>
              <a:rPr lang="en-GB" dirty="0" err="1"/>
              <a:t>sportlichen</a:t>
            </a:r>
            <a:r>
              <a:rPr lang="en-GB" dirty="0"/>
              <a:t> </a:t>
            </a:r>
            <a:r>
              <a:rPr lang="en-GB" dirty="0" err="1"/>
              <a:t>Organisationen</a:t>
            </a:r>
            <a:r>
              <a:rPr lang="en-GB" dirty="0"/>
              <a:t> (DFB, NOK, DSB)</a:t>
            </a:r>
          </a:p>
          <a:p>
            <a:r>
              <a:rPr lang="en-GB" dirty="0"/>
              <a:t>BRD </a:t>
            </a:r>
            <a:r>
              <a:rPr lang="en-GB" dirty="0" err="1"/>
              <a:t>nur</a:t>
            </a:r>
            <a:r>
              <a:rPr lang="en-GB" dirty="0"/>
              <a:t> </a:t>
            </a:r>
            <a:r>
              <a:rPr lang="en-GB" dirty="0" err="1"/>
              <a:t>im</a:t>
            </a:r>
            <a:r>
              <a:rPr lang="en-GB" dirty="0"/>
              <a:t> </a:t>
            </a:r>
            <a:r>
              <a:rPr lang="en-GB" dirty="0" err="1"/>
              <a:t>Fußball</a:t>
            </a:r>
            <a:r>
              <a:rPr lang="en-GB" dirty="0"/>
              <a:t> </a:t>
            </a:r>
            <a:r>
              <a:rPr lang="en-GB" dirty="0" err="1"/>
              <a:t>besser</a:t>
            </a:r>
            <a:r>
              <a:rPr lang="en-GB" dirty="0"/>
              <a:t> </a:t>
            </a:r>
            <a:r>
              <a:rPr lang="en-GB" dirty="0" err="1"/>
              <a:t>als</a:t>
            </a:r>
            <a:r>
              <a:rPr lang="en-GB" dirty="0"/>
              <a:t> DDR</a:t>
            </a:r>
          </a:p>
          <a:p>
            <a:r>
              <a:rPr lang="en-GB" b="1" u="sng" dirty="0"/>
              <a:t>DOPINGSKANDAL</a:t>
            </a:r>
          </a:p>
          <a:p>
            <a:r>
              <a:rPr lang="de-DE" dirty="0"/>
              <a:t>Mit Blick auf die DDR zunehmendes Doping</a:t>
            </a:r>
          </a:p>
          <a:p>
            <a:r>
              <a:rPr lang="de-DE" dirty="0"/>
              <a:t>systematisches Doping spätestens seit 1970 vor allem bei Leichtathletik und Fußball</a:t>
            </a:r>
          </a:p>
          <a:p>
            <a:r>
              <a:rPr lang="de-DE" dirty="0"/>
              <a:t>wurde erst 2013 durch Studie von Humboldt-Universität aufgedeckt</a:t>
            </a:r>
            <a:br>
              <a:rPr lang="en-GB" dirty="0"/>
            </a:b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e-DE" dirty="0"/>
              <a:t>DDR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62500" lnSpcReduction="20000"/>
          </a:bodyPr>
          <a:lstStyle/>
          <a:p>
            <a:r>
              <a:rPr lang="de-DE" dirty="0"/>
              <a:t>Intensive Sport-Förderung durch die SED </a:t>
            </a:r>
          </a:p>
          <a:p>
            <a:r>
              <a:rPr lang="de-DE" dirty="0"/>
              <a:t>kontrolliert durch Deutschen Turn- und Sportbund(DTSB)</a:t>
            </a:r>
          </a:p>
          <a:p>
            <a:r>
              <a:rPr lang="de-DE" dirty="0"/>
              <a:t>Freie Deutsche Jugend (FDJ)</a:t>
            </a:r>
          </a:p>
          <a:p>
            <a:r>
              <a:rPr lang="de-DE" dirty="0"/>
              <a:t>Talentsuche und Talentförderung</a:t>
            </a:r>
          </a:p>
          <a:p>
            <a:r>
              <a:rPr lang="de-DE" dirty="0"/>
              <a:t>Kinder- und Jugendsportschulen und Sportclubs</a:t>
            </a:r>
          </a:p>
          <a:p>
            <a:r>
              <a:rPr lang="de-DE" dirty="0"/>
              <a:t>Trainingsstützpunkte (TS) und Trainingszentren (TZ)</a:t>
            </a:r>
          </a:p>
          <a:p>
            <a:r>
              <a:rPr lang="de-DE" b="1" u="sng" dirty="0"/>
              <a:t>DOPINGSKANDAL</a:t>
            </a:r>
            <a:r>
              <a:rPr lang="de-DE" dirty="0"/>
              <a:t> </a:t>
            </a:r>
          </a:p>
          <a:p>
            <a:r>
              <a:rPr lang="de-DE" dirty="0"/>
              <a:t>Leistungsportlern wurde teilweise ohne ihr Wissen Dopingmittel verabreicht</a:t>
            </a:r>
          </a:p>
          <a:p>
            <a:r>
              <a:rPr lang="de-DE"/>
              <a:t>10.000 -12.000 Betroffene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  <p:pic>
        <p:nvPicPr>
          <p:cNvPr id="5122" name="Picture 2" descr="http://www.disorder.cl/blog/wp-content/uploads/2012/01/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9992" y="187573"/>
            <a:ext cx="2476414" cy="185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WM 1974 | Deutschland | sportschau.d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63" y="187573"/>
            <a:ext cx="3184397" cy="1791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6597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e-DE" dirty="0"/>
              <a:t> </a:t>
            </a:r>
            <a:br>
              <a:rPr lang="en-GB" dirty="0"/>
            </a:br>
            <a:r>
              <a:rPr lang="de-DE" b="1" dirty="0"/>
              <a:t>Urlaub</a:t>
            </a:r>
            <a:br>
              <a:rPr lang="en-GB" dirty="0"/>
            </a:b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BRD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dirty="0"/>
              <a:t>in 50ern 3 Wochen Urlaub pro Jahr =&gt; Beginn einer Reiseindustrie</a:t>
            </a:r>
          </a:p>
          <a:p>
            <a:r>
              <a:rPr lang="de-DE" dirty="0"/>
              <a:t>bis 1968 vor allem Inland</a:t>
            </a:r>
          </a:p>
          <a:p>
            <a:r>
              <a:rPr lang="de-DE" dirty="0"/>
              <a:t>Anreise mit Zug/Auto/Flugzeug</a:t>
            </a:r>
          </a:p>
          <a:p>
            <a:r>
              <a:rPr lang="de-DE" dirty="0"/>
              <a:t>Anstieg der Reisenden mit zunehmendem Wohlstand</a:t>
            </a:r>
          </a:p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e-DE" dirty="0"/>
              <a:t>DDR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e-DE" dirty="0"/>
              <a:t>Anstieg der Urlaubstage</a:t>
            </a:r>
          </a:p>
          <a:p>
            <a:r>
              <a:rPr lang="de-DE" dirty="0"/>
              <a:t>Beantragung aller Auslandsreisen</a:t>
            </a:r>
          </a:p>
          <a:p>
            <a:r>
              <a:rPr lang="de-DE" dirty="0"/>
              <a:t>hauptsächlich Inland, "Bruderländer", kapitalistisches Ausland nur mit Sondergenehmigung</a:t>
            </a:r>
          </a:p>
          <a:p>
            <a:r>
              <a:rPr lang="de-DE" dirty="0"/>
              <a:t>Entwicklung zahlreicher subventionierter Reiseangebote, Sozialtourismus</a:t>
            </a:r>
          </a:p>
          <a:p>
            <a:r>
              <a:rPr lang="de-DE" dirty="0"/>
              <a:t>Anreise meist mit Zug/Sonderbus</a:t>
            </a:r>
          </a:p>
          <a:p>
            <a:r>
              <a:rPr lang="de-DE" dirty="0"/>
              <a:t>selbstorganisierte Reisen teurer und kürzer</a:t>
            </a:r>
          </a:p>
          <a:p>
            <a:r>
              <a:rPr lang="de-DE" dirty="0"/>
              <a:t>Zunahme an Tages- und Kurzreisen in 70ern</a:t>
            </a:r>
          </a:p>
          <a:p>
            <a:endParaRPr lang="en-GB" dirty="0"/>
          </a:p>
        </p:txBody>
      </p:sp>
      <p:pic>
        <p:nvPicPr>
          <p:cNvPr id="6146" name="Picture 2" descr="https://www.wir-feiern.bayern/wp-content/uploads/2017/08/lo-0377.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61" y="218851"/>
            <a:ext cx="2807853" cy="1834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i.ytimg.com/vi/Ec-2AQrUkcc/maxresdefaul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9" r="10229"/>
          <a:stretch/>
        </p:blipFill>
        <p:spPr bwMode="auto">
          <a:xfrm>
            <a:off x="8810368" y="218851"/>
            <a:ext cx="2891480" cy="200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794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e-DE" dirty="0"/>
              <a:t> </a:t>
            </a:r>
            <a:br>
              <a:rPr lang="en-GB" dirty="0"/>
            </a:br>
            <a:r>
              <a:rPr lang="en-GB" b="1" dirty="0" err="1"/>
              <a:t>Quellen</a:t>
            </a:r>
            <a:br>
              <a:rPr lang="en-GB" dirty="0"/>
            </a:b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839788" y="1545535"/>
            <a:ext cx="10634938" cy="4571060"/>
          </a:xfrm>
        </p:spPr>
        <p:txBody>
          <a:bodyPr>
            <a:normAutofit/>
          </a:bodyPr>
          <a:lstStyle/>
          <a:p>
            <a:r>
              <a:rPr lang="de-DE" sz="2400" dirty="0"/>
              <a:t>https://www.boell.de/de/2016/11/09/familienpolitik-ost-und-westdeutschland-und-ihre-langfristigen-auswirkungen</a:t>
            </a:r>
            <a:endParaRPr lang="en-GB" sz="2400" dirty="0"/>
          </a:p>
          <a:p>
            <a:r>
              <a:rPr lang="de-DE" sz="2400" dirty="0"/>
              <a:t>https://www.hdg.de/haus-der-geschichte/ausstellungen/ungleiche-schwestern-frauen-in-ost-und-westdeutschland</a:t>
            </a:r>
            <a:endParaRPr lang="en-GB" sz="2400" dirty="0"/>
          </a:p>
          <a:p>
            <a:r>
              <a:rPr lang="de-DE" sz="2400" dirty="0"/>
              <a:t>https://www.kas.de/web/ddr-mythos-und-wirklichkeit/freizeit-kultur-sport-und-reisen</a:t>
            </a:r>
            <a:endParaRPr lang="en-GB" sz="2400" dirty="0"/>
          </a:p>
          <a:p>
            <a:r>
              <a:rPr lang="de-DE" sz="2400" dirty="0"/>
              <a:t>https://www.mdr.de/zeitreise/alt-in-der-ddr-rente-100.html</a:t>
            </a:r>
            <a:endParaRPr lang="en-GB" sz="2400" dirty="0"/>
          </a:p>
          <a:p>
            <a:r>
              <a:rPr lang="de-DE" sz="2400" dirty="0"/>
              <a:t>https://www.prüfung-ratgeber.de/2019/01/die-unterschiede-zwischen-brd-und-ddr-im-vergleich-tabelle/</a:t>
            </a:r>
            <a:endParaRPr lang="en-GB" sz="2400" dirty="0"/>
          </a:p>
          <a:p>
            <a:r>
              <a:rPr lang="de-DE" sz="2400" dirty="0"/>
              <a:t>https://www.sueddeutsche.de/politik/ddr-legenden-auf-dem-pruefstand-schein-und-sein-1.151150-9</a:t>
            </a:r>
            <a:endParaRPr lang="en-GB" sz="24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95587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e-DE" dirty="0"/>
              <a:t> </a:t>
            </a:r>
            <a:br>
              <a:rPr lang="en-GB" dirty="0"/>
            </a:br>
            <a:r>
              <a:rPr lang="en-GB" b="1" dirty="0" err="1"/>
              <a:t>Bildquellen</a:t>
            </a:r>
            <a:br>
              <a:rPr lang="en-GB" dirty="0"/>
            </a:b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839788" y="1545535"/>
            <a:ext cx="10634938" cy="5068956"/>
          </a:xfrm>
        </p:spPr>
        <p:txBody>
          <a:bodyPr>
            <a:normAutofit fontScale="62500" lnSpcReduction="20000"/>
          </a:bodyPr>
          <a:lstStyle/>
          <a:p>
            <a:r>
              <a:rPr lang="en-GB" dirty="0"/>
              <a:t>http://cdni.pageflow.codevise.de/main/image_files/processed_attachments/000/001/557/v3/medium/sr2014_karte_4zonen.JPG?1446554643</a:t>
            </a:r>
          </a:p>
          <a:p>
            <a:r>
              <a:rPr lang="en-GB" dirty="0"/>
              <a:t>https://www.abiweb.de/assets/courses/media/ddrbrd-ca.jpg</a:t>
            </a:r>
          </a:p>
          <a:p>
            <a:r>
              <a:rPr lang="en-GB" dirty="0"/>
              <a:t>https://de.wikipedia.org/wiki/Flagge_Deutschlands</a:t>
            </a:r>
          </a:p>
          <a:p>
            <a:r>
              <a:rPr lang="en-GB" dirty="0"/>
              <a:t>https://de.wikipedia.org/wiki/Flagge_der_Deutschen_Demokratischen_Republik</a:t>
            </a:r>
          </a:p>
          <a:p>
            <a:r>
              <a:rPr lang="en-GB" dirty="0"/>
              <a:t>https://images.ctfassets.net/cghwtxou0txh/4MVAKSMyjSKyUEuIY6smsi/ecd71e72a6ba2c81cb4807464c048998/familie_1.jpg</a:t>
            </a:r>
          </a:p>
          <a:p>
            <a:r>
              <a:rPr lang="en-GB" dirty="0"/>
              <a:t>http://www.zum.de/Faecher/G/BW/Landeskunde/rhein/geschichte/expo/hdg/arbeit/textil.jpg</a:t>
            </a:r>
          </a:p>
          <a:p>
            <a:r>
              <a:rPr lang="en-GB" dirty="0"/>
              <a:t>https://i.auto-bild.de/ir_img/5/3/5/9/0/4/-Wirtschaftswunder-von-J-H-Darchinger-Taschen-Verlag-29-90-Euro-729x486-a27494a67d91ab59.jpg</a:t>
            </a:r>
          </a:p>
          <a:p>
            <a:r>
              <a:rPr lang="en-GB" dirty="0"/>
              <a:t>https://p5.focus.de/img/fotos/origs2583044/7571595292-w630-h441-o-q75-p5/Kofferbilder-Pioniere.jpg</a:t>
            </a:r>
          </a:p>
          <a:p>
            <a:r>
              <a:rPr lang="en-GB" dirty="0"/>
              <a:t>https://external-content.duckduckgo.com/iu/?u=https%3A%2F%2Fwww1.sportschau.de%2Fsportschau_specials%2Ffussball%2Fwm2014%2Fwm_historie%2Fstatic%2Fimages%2Fintro%2Fsieger_1974.jpg&amp;f=1&amp;nofb=1</a:t>
            </a:r>
          </a:p>
          <a:p>
            <a:r>
              <a:rPr lang="en-GB" dirty="0"/>
              <a:t>http://www.disorder.cl/blog/wp-content/uploads/2012/01/21.jpg</a:t>
            </a:r>
          </a:p>
          <a:p>
            <a:r>
              <a:rPr lang="en-GB" dirty="0"/>
              <a:t>https://www.wir-feiern.bayern/wp-content/uploads/2017/08/lo-0377.4.jpg</a:t>
            </a:r>
          </a:p>
          <a:p>
            <a:r>
              <a:rPr lang="en-GB" dirty="0"/>
              <a:t>https://i.ytimg.com/vi/Ec-2AQrUkcc/maxresdefault.jpg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2098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2400" b="1" dirty="0"/>
              <a:t>GLIEDERUNG</a:t>
            </a:r>
            <a:endParaRPr lang="en-GB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de-DE" dirty="0"/>
              <a:t>Geschichtlicer Hintergrund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/>
              <a:t>Ideologie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/>
              <a:t>Politische Rahmenbedingungen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/>
              <a:t>Wahlen,Meinungs-/Pressefreiheit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/>
              <a:t>Wirtschaftliche Lage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/>
              <a:t>Erziehung und Bildung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/>
              <a:t>Frauenbild und familiepolitik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/>
              <a:t>Arbeit und Arbeitlosigkeit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/>
              <a:t>Rente und soziale Absicherung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/>
              <a:t>Freizeit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/>
              <a:t>Sport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/>
              <a:t>Urlaub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/>
              <a:t>Quellen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3741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28512"/>
            <a:ext cx="10515600" cy="1325563"/>
          </a:xfrm>
        </p:spPr>
        <p:txBody>
          <a:bodyPr/>
          <a:lstStyle/>
          <a:p>
            <a:r>
              <a:rPr lang="de-DE" b="1" dirty="0"/>
              <a:t>Geschichtlicher Hintergrund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2276" y="2693694"/>
            <a:ext cx="10319510" cy="3960615"/>
          </a:xfrm>
        </p:spPr>
        <p:txBody>
          <a:bodyPr>
            <a:normAutofit/>
          </a:bodyPr>
          <a:lstStyle/>
          <a:p>
            <a:r>
              <a:rPr lang="de-DE" dirty="0"/>
              <a:t> 8. Mai 1945: Ende des Zweiten Weltkrieges</a:t>
            </a:r>
          </a:p>
          <a:p>
            <a:r>
              <a:rPr lang="de-DE" dirty="0"/>
              <a:t>Aufteilung Deutschlands in Besatzungszonen der Siegermächte (USA, Großbritannien, Frankreich und Sowjetunion)</a:t>
            </a:r>
          </a:p>
          <a:p>
            <a:r>
              <a:rPr lang="de-DE" dirty="0"/>
              <a:t> Hauptstadt Berlin in vier Sektoren aufgeteilt</a:t>
            </a:r>
          </a:p>
          <a:p>
            <a:r>
              <a:rPr lang="de-DE" dirty="0"/>
              <a:t>1949: Bruch zwischen West- und Ost-Block.</a:t>
            </a:r>
          </a:p>
          <a:p>
            <a:pPr lvl="1"/>
            <a:r>
              <a:rPr lang="de-DE" b="1" dirty="0"/>
              <a:t>Bundesrepublik Deutschland</a:t>
            </a:r>
            <a:r>
              <a:rPr lang="de-DE" dirty="0"/>
              <a:t> (BRD): aus amerikanischr, britischer und französicher Zone</a:t>
            </a:r>
          </a:p>
          <a:p>
            <a:pPr lvl="1"/>
            <a:r>
              <a:rPr lang="de-DE" b="1" dirty="0"/>
              <a:t>Deutsche Demokratische Republik</a:t>
            </a:r>
            <a:r>
              <a:rPr lang="de-DE" dirty="0"/>
              <a:t> (DDR): aus russischer Zone </a:t>
            </a:r>
            <a:endParaRPr lang="en-GB" dirty="0"/>
          </a:p>
          <a:p>
            <a:pPr lvl="1"/>
            <a:endParaRPr lang="de-DE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098" name="Picture 2" descr="Grenzgeschicht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592" y="299573"/>
            <a:ext cx="4263619" cy="2394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7784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dirty="0"/>
              <a:t>Ideologie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026876" cy="4351338"/>
          </a:xfrm>
        </p:spPr>
        <p:txBody>
          <a:bodyPr/>
          <a:lstStyle/>
          <a:p>
            <a:r>
              <a:rPr lang="de-DE" dirty="0"/>
              <a:t>BRD: Das Staatssystem basierte auf dem Rechts- und Sozialstaatsprinzip; sog. „westliches“ Weltbild; kapitalistische Wirtschaftsweise: soziale Marktwirtschaft</a:t>
            </a:r>
          </a:p>
          <a:p>
            <a:endParaRPr lang="de-DE" dirty="0"/>
          </a:p>
          <a:p>
            <a:r>
              <a:rPr lang="de-DE" dirty="0"/>
              <a:t>DDR: Staatsystem basierte auf der sozialistisch orientierten Gesellschaftsordnung nach dem Vorbild der Sowjetunion; kommunistische Wirtschaftsweise: Planwirtschaft</a:t>
            </a:r>
            <a:endParaRPr lang="en-GB" dirty="0"/>
          </a:p>
          <a:p>
            <a:endParaRPr lang="en-GB" dirty="0"/>
          </a:p>
        </p:txBody>
      </p:sp>
      <p:pic>
        <p:nvPicPr>
          <p:cNvPr id="3076" name="Picture 4" descr="https://www.abiweb.de/assets/courses/media/ddrbrd-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440" y="1609383"/>
            <a:ext cx="4663560" cy="4663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8308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dirty="0"/>
              <a:t>Politische Rahmenbedingungen</a:t>
            </a:r>
            <a:endParaRPr lang="en-GB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343233"/>
            <a:ext cx="5157787" cy="823912"/>
          </a:xfrm>
        </p:spPr>
        <p:txBody>
          <a:bodyPr/>
          <a:lstStyle/>
          <a:p>
            <a:r>
              <a:rPr lang="de-DE" dirty="0"/>
              <a:t>BRD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7" y="2276474"/>
            <a:ext cx="5157787" cy="4437409"/>
          </a:xfrm>
        </p:spPr>
        <p:txBody>
          <a:bodyPr>
            <a:normAutofit fontScale="92500" lnSpcReduction="20000"/>
          </a:bodyPr>
          <a:lstStyle/>
          <a:p>
            <a:r>
              <a:rPr lang="de-DE" dirty="0"/>
              <a:t>Gründung am 23. Mai 1949 </a:t>
            </a:r>
          </a:p>
          <a:p>
            <a:r>
              <a:rPr lang="de-DE" dirty="0"/>
              <a:t>Parlamentarische Demokratie mit mehreren Parteien (CDU, CSU, FDP, SPD, Die Grünen etc.)</a:t>
            </a:r>
            <a:endParaRPr lang="en-GB" dirty="0"/>
          </a:p>
          <a:p>
            <a:r>
              <a:rPr lang="de-DE" u="sng" dirty="0"/>
              <a:t>Regierungsparteien</a:t>
            </a:r>
            <a:r>
              <a:rPr lang="de-DE" dirty="0"/>
              <a:t>: Christlich Demokratische Union Deutschlands (CDU) und Sozialdemokratische Partei Deutschlands (SPD)</a:t>
            </a:r>
            <a:endParaRPr lang="en-GB" dirty="0"/>
          </a:p>
          <a:p>
            <a:r>
              <a:rPr lang="de-DE" u="sng" dirty="0"/>
              <a:t>Bundeskanzler</a:t>
            </a:r>
            <a:r>
              <a:rPr lang="de-DE" dirty="0"/>
              <a:t>: Konrad Adenauer (CDU), Ludwig Erhard (CDU), Kurt Georg Kiesinger (CDU), Willy Brandt (SPD), Helmut Schmidt (SPD), Helmut Kohl (CDU)...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343233"/>
            <a:ext cx="5183188" cy="823912"/>
          </a:xfrm>
        </p:spPr>
        <p:txBody>
          <a:bodyPr/>
          <a:lstStyle/>
          <a:p>
            <a:r>
              <a:rPr lang="de-DE" dirty="0"/>
              <a:t>DDR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276474"/>
            <a:ext cx="5183188" cy="3388829"/>
          </a:xfrm>
        </p:spPr>
        <p:txBody>
          <a:bodyPr>
            <a:normAutofit fontScale="92500" lnSpcReduction="20000"/>
          </a:bodyPr>
          <a:lstStyle/>
          <a:p>
            <a:r>
              <a:rPr lang="de-DE" dirty="0"/>
              <a:t>Gründung am 7. Oktober 1949</a:t>
            </a:r>
          </a:p>
          <a:p>
            <a:r>
              <a:rPr lang="de-DE" dirty="0"/>
              <a:t>Kommunistische, realsozialistische Diktatur mit nur einer starken Partei, der SED</a:t>
            </a:r>
          </a:p>
          <a:p>
            <a:r>
              <a:rPr lang="de-DE" u="sng" dirty="0"/>
              <a:t>Regierungspartei</a:t>
            </a:r>
            <a:r>
              <a:rPr lang="de-DE" dirty="0"/>
              <a:t>: Sozialistische Einheitspartei Deutschlands (SED)</a:t>
            </a:r>
          </a:p>
          <a:p>
            <a:r>
              <a:rPr lang="de-DE" u="sng" dirty="0"/>
              <a:t>Vorsitzender des Staatsrates</a:t>
            </a:r>
            <a:r>
              <a:rPr lang="de-DE" dirty="0"/>
              <a:t>: Walter Ulbricht, Willi Stoph, Erich Honecker, Egon Krenz, Manfred Gerlach (alle SED)</a:t>
            </a:r>
            <a:endParaRPr lang="en-GB" dirty="0"/>
          </a:p>
        </p:txBody>
      </p:sp>
      <p:pic>
        <p:nvPicPr>
          <p:cNvPr id="1026" name="Picture 2" descr="Flag of East Germany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2700" y="304734"/>
            <a:ext cx="1905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lag of Germany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78" y="282679"/>
            <a:ext cx="1905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778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dirty="0"/>
              <a:t>Wahlen, Meinungs-/ Pressefreiheit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BRD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dirty="0"/>
              <a:t>geheim, offen und  demokratisch</a:t>
            </a:r>
          </a:p>
          <a:p>
            <a:r>
              <a:rPr lang="de-DE" dirty="0"/>
              <a:t>Jede Partei konnte bei Wahlen gewinnen oder verlieren.</a:t>
            </a:r>
          </a:p>
          <a:p>
            <a:r>
              <a:rPr lang="de-DE" dirty="0"/>
              <a:t>Meinungs- und Pressefreiheit waren/sind als Grundrechte garantiert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e-DE" dirty="0"/>
              <a:t>DDR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4"/>
            <a:ext cx="5183188" cy="4129295"/>
          </a:xfrm>
        </p:spPr>
        <p:txBody>
          <a:bodyPr>
            <a:normAutofit lnSpcReduction="10000"/>
          </a:bodyPr>
          <a:lstStyle/>
          <a:p>
            <a:r>
              <a:rPr lang="de-DE" dirty="0"/>
              <a:t>nicht geheim, offen oder demokratisch</a:t>
            </a:r>
          </a:p>
          <a:p>
            <a:r>
              <a:rPr lang="de-DE" dirty="0"/>
              <a:t>Faktisch konnte nur Regierungspartei gewählt werden =&gt; Farce mit vorbestimmtem Ergebnis</a:t>
            </a:r>
          </a:p>
          <a:p>
            <a:r>
              <a:rPr lang="de-DE" dirty="0"/>
              <a:t>Vertreten einer abweichenden Meinung in der Öffentlichkeit nicht möglich</a:t>
            </a:r>
          </a:p>
          <a:p>
            <a:r>
              <a:rPr lang="de-DE" dirty="0"/>
              <a:t>keine Pressefreiheit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8080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6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dirty="0"/>
              <a:t>Wirtschaftliche Lage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BRD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/>
              <a:t>Soziale Marktwirtschaft mit Fokus auf Industrie („Wirtschaftswunder“)</a:t>
            </a:r>
          </a:p>
          <a:p>
            <a:r>
              <a:rPr lang="de-DE" dirty="0"/>
              <a:t>teilweise Arbeitslosigkeit und Kurzarbeit (keine Eingriffe des Staats möglich)</a:t>
            </a:r>
            <a:endParaRPr lang="en-GB" dirty="0"/>
          </a:p>
          <a:p>
            <a:r>
              <a:rPr lang="de-DE" dirty="0"/>
              <a:t>mehr als ein Drittel aller im arbeitsfähigen Alter stehenden Frauen beschäftigt</a:t>
            </a:r>
            <a:endParaRPr lang="en-GB" dirty="0"/>
          </a:p>
          <a:p>
            <a:r>
              <a:rPr lang="de-DE" dirty="0"/>
              <a:t>monatliches Nettoeinkommen ca. 1700 Deutsche Mark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e-DE" dirty="0"/>
              <a:t>DDR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/>
              <a:t>Zentralverwaltungswirtschaft mit Fokus auf Landwirtschaft</a:t>
            </a:r>
          </a:p>
          <a:p>
            <a:r>
              <a:rPr lang="de-DE" dirty="0"/>
              <a:t>Menschen konnten nicht frei wählen, was/wann/wie sie arbeiten wollen </a:t>
            </a:r>
          </a:p>
          <a:p>
            <a:r>
              <a:rPr lang="de-DE" dirty="0"/>
              <a:t>Vollbeschäftigung</a:t>
            </a:r>
          </a:p>
          <a:p>
            <a:r>
              <a:rPr lang="de-DE" dirty="0"/>
              <a:t>höhere Anzahl (mehr als 80%) an beschäftigten Frauen</a:t>
            </a:r>
            <a:endParaRPr lang="en-GB" dirty="0"/>
          </a:p>
          <a:p>
            <a:r>
              <a:rPr lang="de-DE" dirty="0"/>
              <a:t>monatliches Nettoeinkommen ca. 900 (Ost-)Mark (reichte bloß für Grundbedürfnisse)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1299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uiExpand="1" build="p"/>
      <p:bldP spid="5" grpId="0" build="p"/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b="1" dirty="0"/>
              <a:t>Erziehung und Bildung</a:t>
            </a:r>
            <a:endParaRPr lang="en-GB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BRD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de-DE" dirty="0"/>
              <a:t>Kindergarten ab 3. Lebensjahr</a:t>
            </a:r>
          </a:p>
          <a:p>
            <a:r>
              <a:rPr lang="de-DE" dirty="0"/>
              <a:t>Primarstufe </a:t>
            </a:r>
          </a:p>
          <a:p>
            <a:r>
              <a:rPr lang="de-DE" dirty="0"/>
              <a:t>Sekundarstufe I </a:t>
            </a:r>
          </a:p>
          <a:p>
            <a:r>
              <a:rPr lang="de-DE" dirty="0"/>
              <a:t>Sekundarstufe II</a:t>
            </a:r>
          </a:p>
          <a:p>
            <a:r>
              <a:rPr lang="de-DE" dirty="0"/>
              <a:t>Noten von 1-6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e-DE" dirty="0"/>
              <a:t>DDR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de-DE" dirty="0"/>
              <a:t>Staatliche Krippenbetreuung für Kleinste</a:t>
            </a:r>
          </a:p>
          <a:p>
            <a:r>
              <a:rPr lang="de-DE" dirty="0"/>
              <a:t>Kindergarten ab 4 Jahren</a:t>
            </a:r>
          </a:p>
          <a:p>
            <a:r>
              <a:rPr lang="de-DE" dirty="0"/>
              <a:t>Grundschule</a:t>
            </a:r>
          </a:p>
          <a:p>
            <a:r>
              <a:rPr lang="de-DE" dirty="0"/>
              <a:t>Polytechnische Oberschule (POS)</a:t>
            </a:r>
          </a:p>
          <a:p>
            <a:r>
              <a:rPr lang="de-DE" dirty="0"/>
              <a:t>Erweiterte Oberschule</a:t>
            </a:r>
          </a:p>
          <a:p>
            <a:r>
              <a:rPr lang="de-DE" dirty="0"/>
              <a:t>Noten von 1-5</a:t>
            </a:r>
          </a:p>
        </p:txBody>
      </p:sp>
    </p:spTree>
    <p:extLst>
      <p:ext uri="{BB962C8B-B14F-4D97-AF65-F5344CB8AC3E}">
        <p14:creationId xmlns:p14="http://schemas.microsoft.com/office/powerpoint/2010/main" val="2762114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de-DE" b="1" dirty="0"/>
              <a:t>F</a:t>
            </a:r>
            <a:r>
              <a:rPr lang="en-GB" b="1" dirty="0" err="1"/>
              <a:t>rauenbild</a:t>
            </a:r>
            <a:r>
              <a:rPr lang="en-GB" b="1" dirty="0"/>
              <a:t> und </a:t>
            </a:r>
            <a:r>
              <a:rPr lang="en-GB" b="1" dirty="0" err="1"/>
              <a:t>Familienpolitik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Gleichberechtigung von Mann und Frau ist in beiden deutschen Staaten Grundrecht; praktische Umsetzung unterschiedlich</a:t>
            </a:r>
          </a:p>
          <a:p>
            <a:r>
              <a:rPr lang="de-DE" dirty="0"/>
              <a:t>Verwirklichung der Gleichberechtigung bleibt hinter den Ansprüchen und Forderungen zurück</a:t>
            </a:r>
            <a:endParaRPr lang="en-GB" dirty="0"/>
          </a:p>
          <a:p>
            <a:r>
              <a:rPr lang="de-DE" dirty="0"/>
              <a:t>In Ost und West bleiben Kindererziehung und Haushalt in erster Linie Aufgaben der Frauen.</a:t>
            </a:r>
          </a:p>
          <a:p>
            <a:r>
              <a:rPr lang="de-DE" dirty="0"/>
              <a:t>In Führungsebenen von Politik, Wirtschaft und Wissenschaft sind Frauen deutlich unterrepräsentiert.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3829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1505</Words>
  <Application>Microsoft Macintosh PowerPoint</Application>
  <PresentationFormat>Breitbild</PresentationFormat>
  <Paragraphs>197</Paragraphs>
  <Slides>19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Wingdings</vt:lpstr>
      <vt:lpstr>Office Theme</vt:lpstr>
      <vt:lpstr>   Vergleich von DDR und BRD 1949-1989</vt:lpstr>
      <vt:lpstr>GLIEDERUNG</vt:lpstr>
      <vt:lpstr>Geschichtlicher Hintergrund </vt:lpstr>
      <vt:lpstr>Ideologie</vt:lpstr>
      <vt:lpstr>Politische Rahmenbedingungen</vt:lpstr>
      <vt:lpstr>Wahlen, Meinungs-/ Pressefreiheit</vt:lpstr>
      <vt:lpstr>Wirtschaftliche Lage</vt:lpstr>
      <vt:lpstr>Erziehung und Bildung</vt:lpstr>
      <vt:lpstr>Frauenbild und Familienpolitik</vt:lpstr>
      <vt:lpstr>Frauenbild und Familienpolitik</vt:lpstr>
      <vt:lpstr>Frauenbild und Familienpolitik</vt:lpstr>
      <vt:lpstr>Frauenbild und Familienpolitik</vt:lpstr>
      <vt:lpstr>Arbeit und Arbeitslosigkeit</vt:lpstr>
      <vt:lpstr>Rente und soziale Absicherung</vt:lpstr>
      <vt:lpstr>Freizeit</vt:lpstr>
      <vt:lpstr>Sport</vt:lpstr>
      <vt:lpstr>  Urlaub </vt:lpstr>
      <vt:lpstr>  Quellen </vt:lpstr>
      <vt:lpstr>  Bildquellen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OST-WEST DEUTSCHLAND VERGLEICHEN 1949-1989</dc:title>
  <dc:creator>mig voe</dc:creator>
  <cp:lastModifiedBy>Uwe Erkelenz</cp:lastModifiedBy>
  <cp:revision>78</cp:revision>
  <dcterms:created xsi:type="dcterms:W3CDTF">2019-11-21T10:13:26Z</dcterms:created>
  <dcterms:modified xsi:type="dcterms:W3CDTF">2020-04-09T07:55:02Z</dcterms:modified>
</cp:coreProperties>
</file>