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 (MS)" panose="020B0604020202020204" charset="0"/>
      <p:regular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Georgia Bold" panose="02040802050405020203" pitchFamily="18" charset="0"/>
      <p:regular r:id="rId33"/>
      <p:bold r:id="rId34"/>
    </p:embeddedFont>
    <p:embeddedFont>
      <p:font typeface="Georgia Italics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80160"/>
            <a:ext cx="18288000" cy="4389120"/>
            <a:chOff x="0" y="0"/>
            <a:chExt cx="24384000" cy="5852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852160"/>
            </a:xfrm>
            <a:custGeom>
              <a:avLst/>
              <a:gdLst/>
              <a:ahLst/>
              <a:cxnLst/>
              <a:rect l="l" t="t" r="r" b="b"/>
              <a:pathLst>
                <a:path w="24384000" h="5852160">
                  <a:moveTo>
                    <a:pt x="0" y="0"/>
                  </a:moveTo>
                  <a:lnTo>
                    <a:pt x="24384000" y="0"/>
                  </a:lnTo>
                  <a:lnTo>
                    <a:pt x="24384000" y="5852160"/>
                  </a:lnTo>
                  <a:lnTo>
                    <a:pt x="0" y="585216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243584"/>
            <a:ext cx="18288000" cy="109728"/>
            <a:chOff x="0" y="0"/>
            <a:chExt cx="24384000" cy="1463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46304"/>
            </a:xfrm>
            <a:custGeom>
              <a:avLst/>
              <a:gdLst/>
              <a:ahLst/>
              <a:cxnLst/>
              <a:rect l="l" t="t" r="r" b="b"/>
              <a:pathLst>
                <a:path w="24384000" h="146304">
                  <a:moveTo>
                    <a:pt x="0" y="0"/>
                  </a:moveTo>
                  <a:lnTo>
                    <a:pt x="24384000" y="0"/>
                  </a:lnTo>
                  <a:lnTo>
                    <a:pt x="2438400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5632704"/>
            <a:ext cx="18288000" cy="109728"/>
            <a:chOff x="0" y="0"/>
            <a:chExt cx="24384000" cy="1463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46304"/>
            </a:xfrm>
            <a:custGeom>
              <a:avLst/>
              <a:gdLst/>
              <a:ahLst/>
              <a:cxnLst/>
              <a:rect l="l" t="t" r="r" b="b"/>
              <a:pathLst>
                <a:path w="24384000" h="146304">
                  <a:moveTo>
                    <a:pt x="0" y="0"/>
                  </a:moveTo>
                  <a:lnTo>
                    <a:pt x="24384000" y="0"/>
                  </a:lnTo>
                  <a:lnTo>
                    <a:pt x="2438400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31520" y="1499616"/>
            <a:ext cx="16824960" cy="2011680"/>
            <a:chOff x="0" y="0"/>
            <a:chExt cx="22433280" cy="26822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33280" cy="2682240"/>
            </a:xfrm>
            <a:custGeom>
              <a:avLst/>
              <a:gdLst/>
              <a:ahLst/>
              <a:cxnLst/>
              <a:rect l="l" t="t" r="r" b="b"/>
              <a:pathLst>
                <a:path w="22433280" h="2682240">
                  <a:moveTo>
                    <a:pt x="0" y="0"/>
                  </a:moveTo>
                  <a:lnTo>
                    <a:pt x="22433280" y="0"/>
                  </a:lnTo>
                  <a:lnTo>
                    <a:pt x="2243328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2965" b="-112965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22433280" cy="26917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2480"/>
                </a:lnSpc>
              </a:pPr>
              <a:r>
                <a:rPr lang="en-US" sz="10400" b="1" spc="600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ENTWICKLUNG OST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1520" y="3328416"/>
            <a:ext cx="16824960" cy="1737360"/>
            <a:chOff x="0" y="0"/>
            <a:chExt cx="22433280" cy="23164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33280" cy="2316480"/>
            </a:xfrm>
            <a:custGeom>
              <a:avLst/>
              <a:gdLst/>
              <a:ahLst/>
              <a:cxnLst/>
              <a:rect l="l" t="t" r="r" b="b"/>
              <a:pathLst>
                <a:path w="22433280" h="2316480">
                  <a:moveTo>
                    <a:pt x="0" y="0"/>
                  </a:moveTo>
                  <a:lnTo>
                    <a:pt x="22433280" y="0"/>
                  </a:lnTo>
                  <a:lnTo>
                    <a:pt x="22433280" y="2316480"/>
                  </a:lnTo>
                  <a:lnTo>
                    <a:pt x="0" y="23164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8697" b="-138697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2433280" cy="23260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2480"/>
                </a:lnSpc>
              </a:pPr>
              <a:r>
                <a:rPr lang="en-US" sz="10400" b="1" spc="1599">
                  <a:solidFill>
                    <a:srgbClr val="D4A84B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NACH 1949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5742432"/>
            <a:ext cx="18288000" cy="1097280"/>
            <a:chOff x="0" y="0"/>
            <a:chExt cx="24384000" cy="1463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384000" cy="1463040"/>
            </a:xfrm>
            <a:custGeom>
              <a:avLst/>
              <a:gdLst/>
              <a:ahLst/>
              <a:cxnLst/>
              <a:rect l="l" t="t" r="r" b="b"/>
              <a:pathLst>
                <a:path w="24384000" h="1463040">
                  <a:moveTo>
                    <a:pt x="0" y="0"/>
                  </a:moveTo>
                  <a:lnTo>
                    <a:pt x="24384000" y="0"/>
                  </a:lnTo>
                  <a:lnTo>
                    <a:pt x="24384000" y="1463040"/>
                  </a:lnTo>
                  <a:lnTo>
                    <a:pt x="0" y="1463040"/>
                  </a:ln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14400" y="5815584"/>
            <a:ext cx="16459200" cy="950976"/>
            <a:chOff x="0" y="0"/>
            <a:chExt cx="21945600" cy="12679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945600" cy="1267968"/>
            </a:xfrm>
            <a:custGeom>
              <a:avLst/>
              <a:gdLst/>
              <a:ahLst/>
              <a:cxnLst/>
              <a:rect l="l" t="t" r="r" b="b"/>
              <a:pathLst>
                <a:path w="21945600" h="1267968">
                  <a:moveTo>
                    <a:pt x="0" y="0"/>
                  </a:moveTo>
                  <a:lnTo>
                    <a:pt x="21945600" y="0"/>
                  </a:lnTo>
                  <a:lnTo>
                    <a:pt x="2194560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7241" b="-287241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1945600" cy="12679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i="1">
                  <a:solidFill>
                    <a:srgbClr val="D4A84B"/>
                  </a:solidFill>
                  <a:latin typeface="Georgia Italics"/>
                  <a:ea typeface="Georgia Italics"/>
                  <a:cs typeface="Georgia Italics"/>
                  <a:sym typeface="Georgia Italics"/>
                </a:rPr>
                <a:t>Eine historische Betrachtung der DDR-Gesellschaft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8778240"/>
            <a:ext cx="18288000" cy="1508760"/>
            <a:chOff x="0" y="0"/>
            <a:chExt cx="24384000" cy="20116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384000" cy="2011680"/>
            </a:xfrm>
            <a:custGeom>
              <a:avLst/>
              <a:gdLst/>
              <a:ahLst/>
              <a:cxnLst/>
              <a:rect l="l" t="t" r="r" b="b"/>
              <a:pathLst>
                <a:path w="24384000" h="2011680">
                  <a:moveTo>
                    <a:pt x="0" y="0"/>
                  </a:moveTo>
                  <a:lnTo>
                    <a:pt x="24384000" y="0"/>
                  </a:lnTo>
                  <a:lnTo>
                    <a:pt x="24384000" y="2011680"/>
                  </a:lnTo>
                  <a:lnTo>
                    <a:pt x="0" y="2011680"/>
                  </a:ln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14400" y="8869680"/>
            <a:ext cx="16459200" cy="1097280"/>
            <a:chOff x="0" y="0"/>
            <a:chExt cx="21945600" cy="14630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1945600" cy="1463040"/>
            </a:xfrm>
            <a:custGeom>
              <a:avLst/>
              <a:gdLst/>
              <a:ahLst/>
              <a:cxnLst/>
              <a:rect l="l" t="t" r="r" b="b"/>
              <a:pathLst>
                <a:path w="21945600" h="1463040">
                  <a:moveTo>
                    <a:pt x="0" y="0"/>
                  </a:moveTo>
                  <a:lnTo>
                    <a:pt x="21945600" y="0"/>
                  </a:lnTo>
                  <a:lnTo>
                    <a:pt x="21945600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42275" b="-242275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21945600" cy="15106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40"/>
                </a:lnSpc>
              </a:pPr>
              <a:r>
                <a:rPr lang="en-US" sz="2200" spc="399">
                  <a:solidFill>
                    <a:srgbClr val="F4ECD6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1949 — DDR — Geschichte — Gesellschaft — Alltagsleben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14677" y="7106917"/>
            <a:ext cx="2611117" cy="2611117"/>
            <a:chOff x="0" y="0"/>
            <a:chExt cx="3481489" cy="3481489"/>
          </a:xfrm>
        </p:grpSpPr>
        <p:sp>
          <p:nvSpPr>
            <p:cNvPr id="25" name="Freeform 25"/>
            <p:cNvSpPr/>
            <p:nvPr/>
          </p:nvSpPr>
          <p:spPr>
            <a:xfrm>
              <a:off x="33909" y="33909"/>
              <a:ext cx="3413760" cy="3413760"/>
            </a:xfrm>
            <a:custGeom>
              <a:avLst/>
              <a:gdLst/>
              <a:ahLst/>
              <a:cxnLst/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59"/>
                    <a:pt x="764159" y="0"/>
                    <a:pt x="1706880" y="0"/>
                  </a:cubicBezTo>
                  <a:cubicBezTo>
                    <a:pt x="2649601" y="0"/>
                    <a:pt x="3413760" y="764159"/>
                    <a:pt x="3413760" y="1706880"/>
                  </a:cubicBezTo>
                  <a:cubicBezTo>
                    <a:pt x="3413760" y="2649601"/>
                    <a:pt x="2649601" y="3413760"/>
                    <a:pt x="1706880" y="3413760"/>
                  </a:cubicBezTo>
                  <a:cubicBezTo>
                    <a:pt x="764159" y="3413760"/>
                    <a:pt x="0" y="2649474"/>
                    <a:pt x="0" y="1706880"/>
                  </a:cubicBezTo>
                  <a:close/>
                </a:path>
              </a:pathLst>
            </a:custGeom>
            <a:solidFill>
              <a:srgbClr val="B8882A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3481578" cy="3481578"/>
            </a:xfrm>
            <a:custGeom>
              <a:avLst/>
              <a:gdLst/>
              <a:ahLst/>
              <a:cxnLst/>
              <a:rect l="l" t="t" r="r" b="b"/>
              <a:pathLst>
                <a:path w="3481578" h="3481578">
                  <a:moveTo>
                    <a:pt x="0" y="1740789"/>
                  </a:moveTo>
                  <a:cubicBezTo>
                    <a:pt x="0" y="779399"/>
                    <a:pt x="779399" y="0"/>
                    <a:pt x="1740789" y="0"/>
                  </a:cubicBezTo>
                  <a:lnTo>
                    <a:pt x="1740789" y="33909"/>
                  </a:lnTo>
                  <a:lnTo>
                    <a:pt x="1740789" y="0"/>
                  </a:lnTo>
                  <a:cubicBezTo>
                    <a:pt x="2702179" y="0"/>
                    <a:pt x="3481578" y="779399"/>
                    <a:pt x="3481578" y="1740789"/>
                  </a:cubicBezTo>
                  <a:lnTo>
                    <a:pt x="3447669" y="1740789"/>
                  </a:lnTo>
                  <a:lnTo>
                    <a:pt x="3481578" y="1740789"/>
                  </a:lnTo>
                  <a:cubicBezTo>
                    <a:pt x="3481578" y="2702179"/>
                    <a:pt x="2702179" y="3481578"/>
                    <a:pt x="1740789" y="3481578"/>
                  </a:cubicBezTo>
                  <a:lnTo>
                    <a:pt x="1740789" y="3447669"/>
                  </a:lnTo>
                  <a:lnTo>
                    <a:pt x="1740789" y="3481578"/>
                  </a:lnTo>
                  <a:cubicBezTo>
                    <a:pt x="779399" y="3481451"/>
                    <a:pt x="0" y="2702179"/>
                    <a:pt x="0" y="1740789"/>
                  </a:cubicBezTo>
                  <a:lnTo>
                    <a:pt x="33909" y="1740789"/>
                  </a:lnTo>
                  <a:lnTo>
                    <a:pt x="62484" y="1758950"/>
                  </a:lnTo>
                  <a:cubicBezTo>
                    <a:pt x="54483" y="1771650"/>
                    <a:pt x="38862" y="1777619"/>
                    <a:pt x="24384" y="1773428"/>
                  </a:cubicBezTo>
                  <a:cubicBezTo>
                    <a:pt x="9906" y="1769237"/>
                    <a:pt x="0" y="1755775"/>
                    <a:pt x="0" y="1740789"/>
                  </a:cubicBezTo>
                  <a:moveTo>
                    <a:pt x="67691" y="1740789"/>
                  </a:moveTo>
                  <a:lnTo>
                    <a:pt x="33909" y="1740789"/>
                  </a:lnTo>
                  <a:lnTo>
                    <a:pt x="5207" y="1722628"/>
                  </a:lnTo>
                  <a:cubicBezTo>
                    <a:pt x="13208" y="1709928"/>
                    <a:pt x="28829" y="1703959"/>
                    <a:pt x="43307" y="1708150"/>
                  </a:cubicBezTo>
                  <a:cubicBezTo>
                    <a:pt x="57785" y="1712341"/>
                    <a:pt x="67691" y="1725549"/>
                    <a:pt x="67691" y="1740662"/>
                  </a:cubicBezTo>
                  <a:cubicBezTo>
                    <a:pt x="67691" y="2664587"/>
                    <a:pt x="816737" y="3413633"/>
                    <a:pt x="1740662" y="3413633"/>
                  </a:cubicBezTo>
                  <a:cubicBezTo>
                    <a:pt x="2664587" y="3413633"/>
                    <a:pt x="3413633" y="2664587"/>
                    <a:pt x="3413633" y="1740662"/>
                  </a:cubicBezTo>
                  <a:cubicBezTo>
                    <a:pt x="3413633" y="816737"/>
                    <a:pt x="2664587" y="67691"/>
                    <a:pt x="1740662" y="67691"/>
                  </a:cubicBezTo>
                  <a:lnTo>
                    <a:pt x="1740662" y="33909"/>
                  </a:lnTo>
                  <a:lnTo>
                    <a:pt x="1740662" y="67691"/>
                  </a:lnTo>
                  <a:cubicBezTo>
                    <a:pt x="816737" y="67691"/>
                    <a:pt x="67691" y="816737"/>
                    <a:pt x="67691" y="1740789"/>
                  </a:cubicBez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40080" y="7132320"/>
            <a:ext cx="2560320" cy="2560320"/>
            <a:chOff x="0" y="0"/>
            <a:chExt cx="3413760" cy="341376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413760" cy="3413760"/>
            </a:xfrm>
            <a:custGeom>
              <a:avLst/>
              <a:gdLst/>
              <a:ahLst/>
              <a:cxnLst/>
              <a:rect l="l" t="t" r="r" b="b"/>
              <a:pathLst>
                <a:path w="3413760" h="3413760">
                  <a:moveTo>
                    <a:pt x="0" y="0"/>
                  </a:moveTo>
                  <a:lnTo>
                    <a:pt x="3413760" y="0"/>
                  </a:lnTo>
                  <a:lnTo>
                    <a:pt x="3413760" y="3413760"/>
                  </a:lnTo>
                  <a:lnTo>
                    <a:pt x="0" y="3413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3413760" cy="34328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40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1949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062197" y="7106917"/>
            <a:ext cx="2611117" cy="2611117"/>
            <a:chOff x="0" y="0"/>
            <a:chExt cx="3481489" cy="3481489"/>
          </a:xfrm>
        </p:grpSpPr>
        <p:sp>
          <p:nvSpPr>
            <p:cNvPr id="31" name="Freeform 31"/>
            <p:cNvSpPr/>
            <p:nvPr/>
          </p:nvSpPr>
          <p:spPr>
            <a:xfrm>
              <a:off x="33909" y="33909"/>
              <a:ext cx="3413760" cy="3413760"/>
            </a:xfrm>
            <a:custGeom>
              <a:avLst/>
              <a:gdLst/>
              <a:ahLst/>
              <a:cxnLst/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59"/>
                    <a:pt x="764159" y="0"/>
                    <a:pt x="1706880" y="0"/>
                  </a:cubicBezTo>
                  <a:cubicBezTo>
                    <a:pt x="2649601" y="0"/>
                    <a:pt x="3413760" y="764159"/>
                    <a:pt x="3413760" y="1706880"/>
                  </a:cubicBezTo>
                  <a:cubicBezTo>
                    <a:pt x="3413760" y="2649601"/>
                    <a:pt x="2649601" y="3413760"/>
                    <a:pt x="1706880" y="3413760"/>
                  </a:cubicBezTo>
                  <a:cubicBezTo>
                    <a:pt x="764159" y="3413760"/>
                    <a:pt x="0" y="2649474"/>
                    <a:pt x="0" y="1706880"/>
                  </a:cubicBezTo>
                  <a:close/>
                </a:path>
              </a:pathLst>
            </a:custGeom>
            <a:solidFill>
              <a:srgbClr val="B8882A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3481578" cy="3481578"/>
            </a:xfrm>
            <a:custGeom>
              <a:avLst/>
              <a:gdLst/>
              <a:ahLst/>
              <a:cxnLst/>
              <a:rect l="l" t="t" r="r" b="b"/>
              <a:pathLst>
                <a:path w="3481578" h="3481578">
                  <a:moveTo>
                    <a:pt x="0" y="1740789"/>
                  </a:moveTo>
                  <a:cubicBezTo>
                    <a:pt x="0" y="779399"/>
                    <a:pt x="779399" y="0"/>
                    <a:pt x="1740789" y="0"/>
                  </a:cubicBezTo>
                  <a:lnTo>
                    <a:pt x="1740789" y="33909"/>
                  </a:lnTo>
                  <a:lnTo>
                    <a:pt x="1740789" y="0"/>
                  </a:lnTo>
                  <a:cubicBezTo>
                    <a:pt x="2702179" y="0"/>
                    <a:pt x="3481578" y="779399"/>
                    <a:pt x="3481578" y="1740789"/>
                  </a:cubicBezTo>
                  <a:lnTo>
                    <a:pt x="3447669" y="1740789"/>
                  </a:lnTo>
                  <a:lnTo>
                    <a:pt x="3481578" y="1740789"/>
                  </a:lnTo>
                  <a:cubicBezTo>
                    <a:pt x="3481578" y="2702179"/>
                    <a:pt x="2702179" y="3481578"/>
                    <a:pt x="1740789" y="3481578"/>
                  </a:cubicBezTo>
                  <a:lnTo>
                    <a:pt x="1740789" y="3447669"/>
                  </a:lnTo>
                  <a:lnTo>
                    <a:pt x="1740789" y="3481578"/>
                  </a:lnTo>
                  <a:cubicBezTo>
                    <a:pt x="779399" y="3481451"/>
                    <a:pt x="0" y="2702179"/>
                    <a:pt x="0" y="1740789"/>
                  </a:cubicBezTo>
                  <a:lnTo>
                    <a:pt x="33909" y="1740789"/>
                  </a:lnTo>
                  <a:lnTo>
                    <a:pt x="62484" y="1758950"/>
                  </a:lnTo>
                  <a:cubicBezTo>
                    <a:pt x="54483" y="1771650"/>
                    <a:pt x="38862" y="1777619"/>
                    <a:pt x="24384" y="1773428"/>
                  </a:cubicBezTo>
                  <a:cubicBezTo>
                    <a:pt x="9906" y="1769237"/>
                    <a:pt x="0" y="1755775"/>
                    <a:pt x="0" y="1740789"/>
                  </a:cubicBezTo>
                  <a:moveTo>
                    <a:pt x="67691" y="1740789"/>
                  </a:moveTo>
                  <a:lnTo>
                    <a:pt x="33909" y="1740789"/>
                  </a:lnTo>
                  <a:lnTo>
                    <a:pt x="5207" y="1722628"/>
                  </a:lnTo>
                  <a:cubicBezTo>
                    <a:pt x="13208" y="1709928"/>
                    <a:pt x="28829" y="1703959"/>
                    <a:pt x="43307" y="1708150"/>
                  </a:cubicBezTo>
                  <a:cubicBezTo>
                    <a:pt x="57785" y="1712341"/>
                    <a:pt x="67691" y="1725549"/>
                    <a:pt x="67691" y="1740662"/>
                  </a:cubicBezTo>
                  <a:cubicBezTo>
                    <a:pt x="67691" y="2664587"/>
                    <a:pt x="816737" y="3413633"/>
                    <a:pt x="1740662" y="3413633"/>
                  </a:cubicBezTo>
                  <a:cubicBezTo>
                    <a:pt x="2664587" y="3413633"/>
                    <a:pt x="3413633" y="2664587"/>
                    <a:pt x="3413633" y="1740662"/>
                  </a:cubicBezTo>
                  <a:cubicBezTo>
                    <a:pt x="3413633" y="816737"/>
                    <a:pt x="2664587" y="67691"/>
                    <a:pt x="1740662" y="67691"/>
                  </a:cubicBezTo>
                  <a:lnTo>
                    <a:pt x="1740662" y="33909"/>
                  </a:lnTo>
                  <a:lnTo>
                    <a:pt x="1740662" y="67691"/>
                  </a:lnTo>
                  <a:cubicBezTo>
                    <a:pt x="816737" y="67691"/>
                    <a:pt x="67691" y="816737"/>
                    <a:pt x="67691" y="1740789"/>
                  </a:cubicBez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5087600" y="7132320"/>
            <a:ext cx="2560320" cy="2560320"/>
            <a:chOff x="0" y="0"/>
            <a:chExt cx="3413760" cy="341376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413760" cy="3413760"/>
            </a:xfrm>
            <a:custGeom>
              <a:avLst/>
              <a:gdLst/>
              <a:ahLst/>
              <a:cxnLst/>
              <a:rect l="l" t="t" r="r" b="b"/>
              <a:pathLst>
                <a:path w="3413760" h="3413760">
                  <a:moveTo>
                    <a:pt x="0" y="0"/>
                  </a:moveTo>
                  <a:lnTo>
                    <a:pt x="3413760" y="0"/>
                  </a:lnTo>
                  <a:lnTo>
                    <a:pt x="3413760" y="3413760"/>
                  </a:lnTo>
                  <a:lnTo>
                    <a:pt x="0" y="3413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3413760" cy="34328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40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DDR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11599" y="6982587"/>
            <a:ext cx="16459200" cy="950976"/>
            <a:chOff x="0" y="0"/>
            <a:chExt cx="21945600" cy="126796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1945600" cy="1267968"/>
            </a:xfrm>
            <a:custGeom>
              <a:avLst/>
              <a:gdLst/>
              <a:ahLst/>
              <a:cxnLst/>
              <a:rect l="l" t="t" r="r" b="b"/>
              <a:pathLst>
                <a:path w="21945600" h="1267968">
                  <a:moveTo>
                    <a:pt x="0" y="0"/>
                  </a:moveTo>
                  <a:lnTo>
                    <a:pt x="21945600" y="0"/>
                  </a:lnTo>
                  <a:lnTo>
                    <a:pt x="2194560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7241" b="-287241"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0" y="0"/>
              <a:ext cx="21945600" cy="12679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i="1">
                  <a:solidFill>
                    <a:srgbClr val="D4A84B"/>
                  </a:solidFill>
                  <a:latin typeface="Georgia Italics"/>
                  <a:ea typeface="Georgia Italics"/>
                  <a:cs typeface="Georgia Italics"/>
                  <a:sym typeface="Georgia Italics"/>
                </a:rPr>
                <a:t>Prasad und Tisayi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280160"/>
            <a:chOff x="0" y="0"/>
            <a:chExt cx="21945600" cy="1706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706880"/>
            </a:xfrm>
            <a:custGeom>
              <a:avLst/>
              <a:gdLst/>
              <a:ahLst/>
              <a:cxnLst/>
              <a:rect l="l" t="t" r="r" b="b"/>
              <a:pathLst>
                <a:path w="21945600" h="1706880">
                  <a:moveTo>
                    <a:pt x="0" y="0"/>
                  </a:moveTo>
                  <a:lnTo>
                    <a:pt x="21945600" y="0"/>
                  </a:lnTo>
                  <a:lnTo>
                    <a:pt x="2194560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0521" b="-200521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716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Versorgung der Menschen in der DDR und BRD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88720" y="3256233"/>
            <a:ext cx="914400" cy="914400"/>
            <a:chOff x="0" y="0"/>
            <a:chExt cx="1219200" cy="121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88720" y="3256233"/>
            <a:ext cx="914400" cy="914400"/>
            <a:chOff x="0" y="0"/>
            <a:chExt cx="1219200" cy="1219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77440" y="3164793"/>
            <a:ext cx="7026533" cy="1280160"/>
            <a:chOff x="0" y="0"/>
            <a:chExt cx="9368711" cy="17068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368712" cy="1706880"/>
            </a:xfrm>
            <a:custGeom>
              <a:avLst/>
              <a:gdLst/>
              <a:ahLst/>
              <a:cxnLst/>
              <a:rect l="l" t="t" r="r" b="b"/>
              <a:pathLst>
                <a:path w="9368712" h="1706880">
                  <a:moveTo>
                    <a:pt x="0" y="0"/>
                  </a:moveTo>
                  <a:lnTo>
                    <a:pt x="9368712" y="0"/>
                  </a:lnTo>
                  <a:lnTo>
                    <a:pt x="9368712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18627" b="-183820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368711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Lebensmittel, Kleidung und Wohnraum gehörten zur  Grundversorgung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5390" y="4396740"/>
            <a:ext cx="943238" cy="914400"/>
            <a:chOff x="0" y="0"/>
            <a:chExt cx="1257651" cy="1219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57651" cy="1219200"/>
            </a:xfrm>
            <a:custGeom>
              <a:avLst/>
              <a:gdLst/>
              <a:ahLst/>
              <a:cxnLst/>
              <a:rect l="l" t="t" r="r" b="b"/>
              <a:pathLst>
                <a:path w="1257651" h="1219200">
                  <a:moveTo>
                    <a:pt x="0" y="609600"/>
                  </a:moveTo>
                  <a:cubicBezTo>
                    <a:pt x="0" y="272923"/>
                    <a:pt x="281530" y="0"/>
                    <a:pt x="628825" y="0"/>
                  </a:cubicBezTo>
                  <a:cubicBezTo>
                    <a:pt x="976120" y="0"/>
                    <a:pt x="1257651" y="272923"/>
                    <a:pt x="1257651" y="609600"/>
                  </a:cubicBezTo>
                  <a:cubicBezTo>
                    <a:pt x="1257651" y="946277"/>
                    <a:pt x="976120" y="1219200"/>
                    <a:pt x="628825" y="1219200"/>
                  </a:cubicBezTo>
                  <a:cubicBezTo>
                    <a:pt x="281530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15390" y="4396740"/>
            <a:ext cx="943238" cy="914400"/>
            <a:chOff x="0" y="0"/>
            <a:chExt cx="1257651" cy="1219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57651" cy="1219200"/>
            </a:xfrm>
            <a:custGeom>
              <a:avLst/>
              <a:gdLst/>
              <a:ahLst/>
              <a:cxnLst/>
              <a:rect l="l" t="t" r="r" b="b"/>
              <a:pathLst>
                <a:path w="1257651" h="1219200">
                  <a:moveTo>
                    <a:pt x="0" y="0"/>
                  </a:moveTo>
                  <a:lnTo>
                    <a:pt x="1257651" y="0"/>
                  </a:lnTo>
                  <a:lnTo>
                    <a:pt x="1257651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5909" r="-72852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1257651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41600" y="4305300"/>
            <a:ext cx="5992885" cy="1280160"/>
            <a:chOff x="0" y="0"/>
            <a:chExt cx="7990513" cy="17068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990514" cy="1706880"/>
            </a:xfrm>
            <a:custGeom>
              <a:avLst/>
              <a:gdLst/>
              <a:ahLst/>
              <a:cxnLst/>
              <a:rect l="l" t="t" r="r" b="b"/>
              <a:pathLst>
                <a:path w="7990514" h="1706880">
                  <a:moveTo>
                    <a:pt x="0" y="0"/>
                  </a:moveTo>
                  <a:lnTo>
                    <a:pt x="7990514" y="0"/>
                  </a:lnTo>
                  <a:lnTo>
                    <a:pt x="7990514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56335" b="-183820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7990513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60"/>
                </a:lnSpc>
              </a:pPr>
              <a:r>
                <a:rPr lang="en-US" sz="23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Der Staat spielte eine wichtige Rolle bei der Versorgung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257307" y="2105025"/>
            <a:ext cx="6886693" cy="1280160"/>
            <a:chOff x="0" y="0"/>
            <a:chExt cx="9182258" cy="170688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182258" cy="1706880"/>
            </a:xfrm>
            <a:custGeom>
              <a:avLst/>
              <a:gdLst/>
              <a:ahLst/>
              <a:cxnLst/>
              <a:rect l="l" t="t" r="r" b="b"/>
              <a:pathLst>
                <a:path w="9182258" h="1706880">
                  <a:moveTo>
                    <a:pt x="0" y="0"/>
                  </a:moveTo>
                  <a:lnTo>
                    <a:pt x="9182258" y="0"/>
                  </a:lnTo>
                  <a:lnTo>
                    <a:pt x="9182258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23066" b="-183820"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9182258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Die Versorgung der Bevölkerung war ein wichtiges Ziel des Staates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44187" y="7042479"/>
            <a:ext cx="914400" cy="914400"/>
            <a:chOff x="0" y="0"/>
            <a:chExt cx="1219200" cy="12192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289907" y="7042479"/>
            <a:ext cx="914400" cy="914400"/>
            <a:chOff x="0" y="0"/>
            <a:chExt cx="1219200" cy="12192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60"/>
                </a:lnSpc>
              </a:pPr>
              <a:r>
                <a:rPr lang="en-US" sz="23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5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423160" y="6840855"/>
            <a:ext cx="5164927" cy="1280160"/>
            <a:chOff x="0" y="0"/>
            <a:chExt cx="6886569" cy="170688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886570" cy="1706880"/>
            </a:xfrm>
            <a:custGeom>
              <a:avLst/>
              <a:gdLst/>
              <a:ahLst/>
              <a:cxnLst/>
              <a:rect l="l" t="t" r="r" b="b"/>
              <a:pathLst>
                <a:path w="6886570" h="1706880">
                  <a:moveTo>
                    <a:pt x="0" y="0"/>
                  </a:moveTo>
                  <a:lnTo>
                    <a:pt x="6886570" y="0"/>
                  </a:lnTo>
                  <a:lnTo>
                    <a:pt x="688657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97427" b="-183820"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6886569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Der Lebensstandard der Menschen veränderte sich nach 1949.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280160" y="8204529"/>
            <a:ext cx="914400" cy="914400"/>
            <a:chOff x="0" y="0"/>
            <a:chExt cx="1219200" cy="1219200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1219200" cy="1219200"/>
              <a:chOff x="0" y="0"/>
              <a:chExt cx="1219200" cy="12192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219200" cy="1219200"/>
              </a:xfrm>
              <a:custGeom>
                <a:avLst/>
                <a:gdLst/>
                <a:ahLst/>
                <a:cxnLst/>
                <a:rect l="l" t="t" r="r" b="b"/>
                <a:pathLst>
                  <a:path w="1219200" h="1219200">
                    <a:moveTo>
                      <a:pt x="0" y="609600"/>
                    </a:moveTo>
                    <a:cubicBezTo>
                      <a:pt x="0" y="272923"/>
                      <a:pt x="272923" y="0"/>
                      <a:pt x="609600" y="0"/>
                    </a:cubicBezTo>
                    <a:cubicBezTo>
                      <a:pt x="946277" y="0"/>
                      <a:pt x="1219200" y="272923"/>
                      <a:pt x="1219200" y="609600"/>
                    </a:cubicBezTo>
                    <a:cubicBezTo>
                      <a:pt x="1219200" y="946277"/>
                      <a:pt x="946277" y="1219200"/>
                      <a:pt x="609600" y="1219200"/>
                    </a:cubicBezTo>
                    <a:cubicBezTo>
                      <a:pt x="272923" y="1219200"/>
                      <a:pt x="0" y="946277"/>
                      <a:pt x="0" y="609600"/>
                    </a:cubicBezTo>
                    <a:close/>
                  </a:path>
                </a:pathLst>
              </a:custGeom>
              <a:solidFill>
                <a:srgbClr val="5C3D1E"/>
              </a:solidFill>
            </p:spPr>
          </p:sp>
        </p:grpSp>
        <p:grpSp>
          <p:nvGrpSpPr>
            <p:cNvPr id="51" name="Group 51"/>
            <p:cNvGrpSpPr/>
            <p:nvPr/>
          </p:nvGrpSpPr>
          <p:grpSpPr>
            <a:xfrm>
              <a:off x="0" y="0"/>
              <a:ext cx="1219200" cy="1219200"/>
              <a:chOff x="0" y="0"/>
              <a:chExt cx="1219200" cy="12192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219200" cy="1219200"/>
              </a:xfrm>
              <a:custGeom>
                <a:avLst/>
                <a:gdLst/>
                <a:ahLst/>
                <a:cxnLst/>
                <a:rect l="l" t="t" r="r" b="b"/>
                <a:pathLst>
                  <a:path w="1219200" h="1219200">
                    <a:moveTo>
                      <a:pt x="0" y="0"/>
                    </a:moveTo>
                    <a:lnTo>
                      <a:pt x="1219200" y="0"/>
                    </a:lnTo>
                    <a:lnTo>
                      <a:pt x="1219200" y="1219200"/>
                    </a:lnTo>
                    <a:lnTo>
                      <a:pt x="0" y="1219200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l="-78303" r="-78303"/>
                </a:stretch>
              </a:blip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9525"/>
                <a:ext cx="1219200" cy="122872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640"/>
                  </a:lnSpc>
                </a:pPr>
                <a:r>
                  <a:rPr lang="en-US" sz="2200" b="1">
                    <a:solidFill>
                      <a:srgbClr val="FAF6EE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6</a:t>
                </a:r>
              </a:p>
            </p:txBody>
          </p:sp>
        </p:grpSp>
      </p:grpSp>
      <p:grpSp>
        <p:nvGrpSpPr>
          <p:cNvPr id="54" name="Group 54"/>
          <p:cNvGrpSpPr/>
          <p:nvPr/>
        </p:nvGrpSpPr>
        <p:grpSpPr>
          <a:xfrm>
            <a:off x="2329851" y="8021649"/>
            <a:ext cx="7271349" cy="1280160"/>
            <a:chOff x="0" y="0"/>
            <a:chExt cx="9695132" cy="170688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9695132" cy="1706880"/>
            </a:xfrm>
            <a:custGeom>
              <a:avLst/>
              <a:gdLst/>
              <a:ahLst/>
              <a:cxnLst/>
              <a:rect l="l" t="t" r="r" b="b"/>
              <a:pathLst>
                <a:path w="9695132" h="1706880">
                  <a:moveTo>
                    <a:pt x="0" y="0"/>
                  </a:moveTo>
                  <a:lnTo>
                    <a:pt x="9695132" y="0"/>
                  </a:lnTo>
                  <a:lnTo>
                    <a:pt x="9695132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11266" b="-183820"/>
              </a:stretch>
            </a:blipFill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9695132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Die Versorgung hatte großen Einfluss auf den Alltag der Menschen.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2348901" y="5299404"/>
            <a:ext cx="10059910" cy="1280160"/>
            <a:chOff x="0" y="0"/>
            <a:chExt cx="13413213" cy="170688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3413214" cy="1706880"/>
            </a:xfrm>
            <a:custGeom>
              <a:avLst/>
              <a:gdLst/>
              <a:ahLst/>
              <a:cxnLst/>
              <a:rect l="l" t="t" r="r" b="b"/>
              <a:pathLst>
                <a:path w="13413214" h="1706880">
                  <a:moveTo>
                    <a:pt x="0" y="0"/>
                  </a:moveTo>
                  <a:lnTo>
                    <a:pt x="13413214" y="0"/>
                  </a:lnTo>
                  <a:lnTo>
                    <a:pt x="13413214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52704" b="-183820"/>
              </a:stretch>
            </a:blipFill>
          </p:spPr>
        </p:sp>
        <p:sp>
          <p:nvSpPr>
            <p:cNvPr id="59" name="TextBox 59"/>
            <p:cNvSpPr txBox="1"/>
            <p:nvPr/>
          </p:nvSpPr>
          <p:spPr>
            <a:xfrm>
              <a:off x="0" y="-47625"/>
              <a:ext cx="13413213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Unterschiedliche Wirtschaftssysteme beeinflussten die Versorgung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234440" y="5665164"/>
            <a:ext cx="914400" cy="914400"/>
            <a:chOff x="0" y="0"/>
            <a:chExt cx="1219200" cy="12192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1244187" y="5609919"/>
            <a:ext cx="914400" cy="914400"/>
            <a:chOff x="0" y="0"/>
            <a:chExt cx="1219200" cy="12192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60"/>
                </a:lnSpc>
              </a:pPr>
              <a:r>
                <a:rPr lang="en-US" sz="23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4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329851" y="6122364"/>
            <a:ext cx="3105431" cy="1108584"/>
            <a:chOff x="0" y="0"/>
            <a:chExt cx="5629728" cy="2009714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5629729" cy="2009714"/>
            </a:xfrm>
            <a:custGeom>
              <a:avLst/>
              <a:gdLst/>
              <a:ahLst/>
              <a:cxnLst/>
              <a:rect l="l" t="t" r="r" b="b"/>
              <a:pathLst>
                <a:path w="5629729" h="2009714">
                  <a:moveTo>
                    <a:pt x="0" y="0"/>
                  </a:moveTo>
                  <a:lnTo>
                    <a:pt x="5629729" y="0"/>
                  </a:lnTo>
                  <a:lnTo>
                    <a:pt x="5629729" y="2009714"/>
                  </a:lnTo>
                  <a:lnTo>
                    <a:pt x="0" y="200971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56121" r="-263828" b="-141052"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0" y="-47625"/>
              <a:ext cx="5629728" cy="20573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474983" lvl="1" indent="-237491" algn="l">
                <a:lnSpc>
                  <a:spcPts val="2640"/>
                </a:lnSpc>
                <a:buFont typeface="Arial"/>
                <a:buChar char="•"/>
              </a:pPr>
              <a:r>
                <a:rPr lang="en-US" sz="22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DDR: Planwirtschaft</a:t>
              </a:r>
            </a:p>
            <a:p>
              <a:pPr marL="474983" lvl="1" indent="-237491" algn="l">
                <a:lnSpc>
                  <a:spcPts val="2640"/>
                </a:lnSpc>
                <a:buFont typeface="Arial"/>
                <a:buChar char="•"/>
              </a:pPr>
              <a:r>
                <a:rPr lang="en-US" sz="22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BRD: Marktwirtschaft</a:t>
              </a:r>
            </a:p>
            <a:p>
              <a:pPr algn="l">
                <a:lnSpc>
                  <a:spcPts val="2640"/>
                </a:lnSpc>
              </a:pPr>
              <a:endParaRPr lang="en-US" sz="2200">
                <a:solidFill>
                  <a:srgbClr val="2C1A0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68" name="Freeform 68"/>
          <p:cNvSpPr/>
          <p:nvPr/>
        </p:nvSpPr>
        <p:spPr>
          <a:xfrm>
            <a:off x="10469065" y="2745105"/>
            <a:ext cx="6634059" cy="5730434"/>
          </a:xfrm>
          <a:custGeom>
            <a:avLst/>
            <a:gdLst/>
            <a:ahLst/>
            <a:cxnLst/>
            <a:rect l="l" t="t" r="r" b="b"/>
            <a:pathLst>
              <a:path w="6634059" h="5730434">
                <a:moveTo>
                  <a:pt x="0" y="0"/>
                </a:moveTo>
                <a:lnTo>
                  <a:pt x="6634059" y="0"/>
                </a:lnTo>
                <a:lnTo>
                  <a:pt x="6634059" y="5730434"/>
                </a:lnTo>
                <a:lnTo>
                  <a:pt x="0" y="5730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01"/>
            </a:stretch>
          </a:blipFill>
        </p:spPr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280160"/>
            <a:chOff x="0" y="0"/>
            <a:chExt cx="21945600" cy="1706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706880"/>
            </a:xfrm>
            <a:custGeom>
              <a:avLst/>
              <a:gdLst/>
              <a:ahLst/>
              <a:cxnLst/>
              <a:rect l="l" t="t" r="r" b="b"/>
              <a:pathLst>
                <a:path w="21945600" h="1706880">
                  <a:moveTo>
                    <a:pt x="0" y="0"/>
                  </a:moveTo>
                  <a:lnTo>
                    <a:pt x="21945600" y="0"/>
                  </a:lnTo>
                  <a:lnTo>
                    <a:pt x="2194560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0521" b="-200521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716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480"/>
                </a:lnSpc>
              </a:pPr>
              <a:r>
                <a:rPr lang="en-US" sz="29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Die Versorgung der Bevölkerung war ein wichtiges Ziel des Staates.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9862936" y="5274552"/>
            <a:ext cx="7693161" cy="3904279"/>
          </a:xfrm>
          <a:custGeom>
            <a:avLst/>
            <a:gdLst/>
            <a:ahLst/>
            <a:cxnLst/>
            <a:rect l="l" t="t" r="r" b="b"/>
            <a:pathLst>
              <a:path w="7693161" h="3904279">
                <a:moveTo>
                  <a:pt x="0" y="0"/>
                </a:moveTo>
                <a:lnTo>
                  <a:pt x="7693161" y="0"/>
                </a:lnTo>
                <a:lnTo>
                  <a:pt x="7693161" y="3904279"/>
                </a:lnTo>
                <a:lnTo>
                  <a:pt x="0" y="3904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3424392"/>
            <a:ext cx="13925903" cy="158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Der Staat kontrollierte die Produktion und Verteilung von Waren.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Grundbedürfnisse wie Nahrung, Wohnungen und Arbeit sollten gesichert sein.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Viele Preise waren niedrig und wurden vom Staat festgelegt.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Trotzdem gab es oft Mangel an bestimmten Waren.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393342"/>
            <a:chOff x="0" y="0"/>
            <a:chExt cx="21945600" cy="18577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857790"/>
            </a:xfrm>
            <a:custGeom>
              <a:avLst/>
              <a:gdLst/>
              <a:ahLst/>
              <a:cxnLst/>
              <a:rect l="l" t="t" r="r" b="b"/>
              <a:pathLst>
                <a:path w="21945600" h="1857790">
                  <a:moveTo>
                    <a:pt x="0" y="0"/>
                  </a:moveTo>
                  <a:lnTo>
                    <a:pt x="21945600" y="0"/>
                  </a:lnTo>
                  <a:lnTo>
                    <a:pt x="21945600" y="1857790"/>
                  </a:lnTo>
                  <a:lnTo>
                    <a:pt x="0" y="185779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4233" b="-176110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1945600" cy="18768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920"/>
                </a:lnSpc>
              </a:pPr>
              <a:r>
                <a:rPr lang="en-US" sz="41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Lebensmittel, Kleidung und Wohnungen gehörten zur Grundversorgung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565376" y="4816036"/>
            <a:ext cx="6484964" cy="4312501"/>
          </a:xfrm>
          <a:custGeom>
            <a:avLst/>
            <a:gdLst/>
            <a:ahLst/>
            <a:cxnLst/>
            <a:rect l="l" t="t" r="r" b="b"/>
            <a:pathLst>
              <a:path w="6484964" h="4312501">
                <a:moveTo>
                  <a:pt x="0" y="0"/>
                </a:moveTo>
                <a:lnTo>
                  <a:pt x="6484965" y="0"/>
                </a:lnTo>
                <a:lnTo>
                  <a:pt x="6484965" y="4312501"/>
                </a:lnTo>
                <a:lnTo>
                  <a:pt x="0" y="431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3424392"/>
            <a:ext cx="11624470" cy="197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Der Staat sorgte dafür, dass jeder Zugang zu diesen Dingen hatte.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Lebensmittel waren oft günstig, aber nicht immer verfügbar.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Wohnungen wurden vom Staat bereitgestellt und waren billig.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Kleidung war einfach und es gab wenig Auswahl.</a:t>
            </a:r>
          </a:p>
          <a:p>
            <a:pPr algn="l">
              <a:lnSpc>
                <a:spcPts val="3120"/>
              </a:lnSpc>
            </a:pPr>
            <a:endParaRPr lang="en-US" sz="2600" b="1">
              <a:solidFill>
                <a:srgbClr val="000000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435269"/>
            <a:chOff x="0" y="0"/>
            <a:chExt cx="21945600" cy="1913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913692"/>
            </a:xfrm>
            <a:custGeom>
              <a:avLst/>
              <a:gdLst/>
              <a:ahLst/>
              <a:cxnLst/>
              <a:rect l="l" t="t" r="r" b="b"/>
              <a:pathLst>
                <a:path w="21945600" h="1913692">
                  <a:moveTo>
                    <a:pt x="0" y="0"/>
                  </a:moveTo>
                  <a:lnTo>
                    <a:pt x="21945600" y="0"/>
                  </a:lnTo>
                  <a:lnTo>
                    <a:pt x="21945600" y="1913692"/>
                  </a:lnTo>
                  <a:lnTo>
                    <a:pt x="0" y="19136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8851" b="-168044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9232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Der Staat spielte eine zentrale Rolle bei der Versorgung der Menschen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9144000" y="4978435"/>
            <a:ext cx="8893226" cy="4279865"/>
          </a:xfrm>
          <a:custGeom>
            <a:avLst/>
            <a:gdLst/>
            <a:ahLst/>
            <a:cxnLst/>
            <a:rect l="l" t="t" r="r" b="b"/>
            <a:pathLst>
              <a:path w="8893226" h="4279865">
                <a:moveTo>
                  <a:pt x="0" y="0"/>
                </a:moveTo>
                <a:lnTo>
                  <a:pt x="8893226" y="0"/>
                </a:lnTo>
                <a:lnTo>
                  <a:pt x="8893226" y="4279865"/>
                </a:lnTo>
                <a:lnTo>
                  <a:pt x="0" y="4279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3424392"/>
            <a:ext cx="13706932" cy="197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Der Staat kontrollierte Produktion und Verteilung von Waren.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Er legte Preise für viele Produkte fest, um sie  erschwinglich zu machen.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Er sorgte für Zugang zu Lebensmitteln, Wohnungen und Kleidung.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Trotzdem kam es manchmal zu Engpässen.</a:t>
            </a:r>
          </a:p>
          <a:p>
            <a:pPr algn="l">
              <a:lnSpc>
                <a:spcPts val="3120"/>
              </a:lnSpc>
            </a:pPr>
            <a:endParaRPr lang="en-US" sz="2600" b="1">
              <a:solidFill>
                <a:srgbClr val="000000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393342"/>
            <a:chOff x="0" y="0"/>
            <a:chExt cx="21945600" cy="18577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857790"/>
            </a:xfrm>
            <a:custGeom>
              <a:avLst/>
              <a:gdLst/>
              <a:ahLst/>
              <a:cxnLst/>
              <a:rect l="l" t="t" r="r" b="b"/>
              <a:pathLst>
                <a:path w="21945600" h="1857790">
                  <a:moveTo>
                    <a:pt x="0" y="0"/>
                  </a:moveTo>
                  <a:lnTo>
                    <a:pt x="21945600" y="0"/>
                  </a:lnTo>
                  <a:lnTo>
                    <a:pt x="21945600" y="1857790"/>
                  </a:lnTo>
                  <a:lnTo>
                    <a:pt x="0" y="185779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4233" b="-176110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1945600" cy="18768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920"/>
                </a:lnSpc>
              </a:pPr>
              <a:r>
                <a:rPr lang="en-US" sz="41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Unterschiedliche Wirtschaftssysteme beeinflussten die Versorgung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4488754" y="5786327"/>
            <a:ext cx="6016389" cy="3384219"/>
          </a:xfrm>
          <a:custGeom>
            <a:avLst/>
            <a:gdLst/>
            <a:ahLst/>
            <a:cxnLst/>
            <a:rect l="l" t="t" r="r" b="b"/>
            <a:pathLst>
              <a:path w="6016389" h="3384219">
                <a:moveTo>
                  <a:pt x="0" y="0"/>
                </a:moveTo>
                <a:lnTo>
                  <a:pt x="6016389" y="0"/>
                </a:lnTo>
                <a:lnTo>
                  <a:pt x="6016389" y="3384219"/>
                </a:lnTo>
                <a:lnTo>
                  <a:pt x="0" y="3384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925225" y="5786327"/>
            <a:ext cx="6167142" cy="3384219"/>
          </a:xfrm>
          <a:custGeom>
            <a:avLst/>
            <a:gdLst/>
            <a:ahLst/>
            <a:cxnLst/>
            <a:rect l="l" t="t" r="r" b="b"/>
            <a:pathLst>
              <a:path w="6167142" h="3384219">
                <a:moveTo>
                  <a:pt x="0" y="0"/>
                </a:moveTo>
                <a:lnTo>
                  <a:pt x="6167141" y="0"/>
                </a:lnTo>
                <a:lnTo>
                  <a:pt x="6167141" y="3384219"/>
                </a:lnTo>
                <a:lnTo>
                  <a:pt x="0" y="33842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3424392"/>
            <a:ext cx="13636294" cy="236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DDR: Planwirtschaft → Staat bestimmte Produktion, Preise und Verteilung.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BRD: Marktwirtschaft → Angebot und Nachfrage bestimmten den Markt.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In der DDR gab es soziale Sicherheit, aber oft Warenmangel.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In der BRD gab es große Auswahl, aber nicht jeder konnte alles kaufen.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Das System beeinflusste auch Arbeit, Wohnen und medizinische Versorgung.</a:t>
            </a:r>
          </a:p>
          <a:p>
            <a:pPr algn="l">
              <a:lnSpc>
                <a:spcPts val="3120"/>
              </a:lnSpc>
            </a:pPr>
            <a:endParaRPr lang="en-US" sz="2600" b="1">
              <a:solidFill>
                <a:srgbClr val="000000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435269"/>
            <a:chOff x="0" y="0"/>
            <a:chExt cx="21945600" cy="1913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913692"/>
            </a:xfrm>
            <a:custGeom>
              <a:avLst/>
              <a:gdLst/>
              <a:ahLst/>
              <a:cxnLst/>
              <a:rect l="l" t="t" r="r" b="b"/>
              <a:pathLst>
                <a:path w="21945600" h="1913692">
                  <a:moveTo>
                    <a:pt x="0" y="0"/>
                  </a:moveTo>
                  <a:lnTo>
                    <a:pt x="21945600" y="0"/>
                  </a:lnTo>
                  <a:lnTo>
                    <a:pt x="21945600" y="1913692"/>
                  </a:lnTo>
                  <a:lnTo>
                    <a:pt x="0" y="19136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8851" b="-168044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9232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Der Lebensstandard der Menschen veränderte sich nach 1949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3296878" y="2648824"/>
            <a:ext cx="4442482" cy="3137503"/>
          </a:xfrm>
          <a:custGeom>
            <a:avLst/>
            <a:gdLst/>
            <a:ahLst/>
            <a:cxnLst/>
            <a:rect l="l" t="t" r="r" b="b"/>
            <a:pathLst>
              <a:path w="4442482" h="3137503">
                <a:moveTo>
                  <a:pt x="0" y="0"/>
                </a:moveTo>
                <a:lnTo>
                  <a:pt x="4442482" y="0"/>
                </a:lnTo>
                <a:lnTo>
                  <a:pt x="4442482" y="3137503"/>
                </a:lnTo>
                <a:lnTo>
                  <a:pt x="0" y="3137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14402" y="6157357"/>
            <a:ext cx="4390715" cy="3100943"/>
          </a:xfrm>
          <a:custGeom>
            <a:avLst/>
            <a:gdLst/>
            <a:ahLst/>
            <a:cxnLst/>
            <a:rect l="l" t="t" r="r" b="b"/>
            <a:pathLst>
              <a:path w="4390715" h="3100943">
                <a:moveTo>
                  <a:pt x="0" y="0"/>
                </a:moveTo>
                <a:lnTo>
                  <a:pt x="4390716" y="0"/>
                </a:lnTo>
                <a:lnTo>
                  <a:pt x="4390716" y="3100943"/>
                </a:lnTo>
                <a:lnTo>
                  <a:pt x="0" y="3100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3424392"/>
            <a:ext cx="11703183" cy="236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In der DDR gab es Sicherheit, aber wenige Konsumgüter.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In der BRD stieg der Lebensstandard durch Wohlstand.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Wohnungen, Nahrung und Kleidung waren in der DDR oft knapp.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In der BRD waren Technik und Produkte schneller verfügbar.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Unterschiede zwischen Ost und West prägten den Alltag.</a:t>
            </a:r>
          </a:p>
          <a:p>
            <a:pPr algn="l">
              <a:lnSpc>
                <a:spcPts val="3120"/>
              </a:lnSpc>
            </a:pPr>
            <a:endParaRPr lang="en-US" sz="2600" b="1">
              <a:solidFill>
                <a:srgbClr val="000000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435269"/>
            <a:chOff x="0" y="0"/>
            <a:chExt cx="21945600" cy="1913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913692"/>
            </a:xfrm>
            <a:custGeom>
              <a:avLst/>
              <a:gdLst/>
              <a:ahLst/>
              <a:cxnLst/>
              <a:rect l="l" t="t" r="r" b="b"/>
              <a:pathLst>
                <a:path w="21945600" h="1913692">
                  <a:moveTo>
                    <a:pt x="0" y="0"/>
                  </a:moveTo>
                  <a:lnTo>
                    <a:pt x="21945600" y="0"/>
                  </a:lnTo>
                  <a:lnTo>
                    <a:pt x="21945600" y="1913692"/>
                  </a:lnTo>
                  <a:lnTo>
                    <a:pt x="0" y="19136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8851" b="-168044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9232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Die Versorgung hatte großen Einfluss auf den Alltag der Menschen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3493371" y="5689476"/>
            <a:ext cx="6230972" cy="3497133"/>
          </a:xfrm>
          <a:custGeom>
            <a:avLst/>
            <a:gdLst/>
            <a:ahLst/>
            <a:cxnLst/>
            <a:rect l="l" t="t" r="r" b="b"/>
            <a:pathLst>
              <a:path w="6230972" h="3497133">
                <a:moveTo>
                  <a:pt x="0" y="0"/>
                </a:moveTo>
                <a:lnTo>
                  <a:pt x="6230971" y="0"/>
                </a:lnTo>
                <a:lnTo>
                  <a:pt x="6230971" y="3497133"/>
                </a:lnTo>
                <a:lnTo>
                  <a:pt x="0" y="3497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32446" y="5545207"/>
            <a:ext cx="4668199" cy="3471973"/>
          </a:xfrm>
          <a:custGeom>
            <a:avLst/>
            <a:gdLst/>
            <a:ahLst/>
            <a:cxnLst/>
            <a:rect l="l" t="t" r="r" b="b"/>
            <a:pathLst>
              <a:path w="4668199" h="3471973">
                <a:moveTo>
                  <a:pt x="0" y="0"/>
                </a:moveTo>
                <a:lnTo>
                  <a:pt x="4668199" y="0"/>
                </a:lnTo>
                <a:lnTo>
                  <a:pt x="4668199" y="3471972"/>
                </a:lnTo>
                <a:lnTo>
                  <a:pt x="0" y="34719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19175" y="3424392"/>
            <a:ext cx="11947371" cy="236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In der DDR bestimmte der Staat, was Menschen kaufen konnten.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In der BRD bestimmte der Markt die Verfügbarkeit von Produkten.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Versorgung mit Grundgütern prägte den Tagesablauf.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Mangel führte zu Warteschlangen und Einschränkungen.</a:t>
            </a:r>
          </a:p>
          <a:p>
            <a:pPr marL="561344" lvl="1" indent="-280672" algn="l">
              <a:lnSpc>
                <a:spcPts val="312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rPr>
              <a:t>Mehr Auswahl in der BRD ermöglichte mehr Freizeit und Konsum.</a:t>
            </a:r>
          </a:p>
          <a:p>
            <a:pPr algn="l">
              <a:lnSpc>
                <a:spcPts val="3120"/>
              </a:lnSpc>
            </a:pPr>
            <a:endParaRPr lang="en-US" sz="2600" b="1">
              <a:solidFill>
                <a:srgbClr val="000000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760" y="329184"/>
            <a:ext cx="17556480" cy="73152"/>
            <a:chOff x="0" y="0"/>
            <a:chExt cx="23408640" cy="97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08639" cy="97536"/>
            </a:xfrm>
            <a:custGeom>
              <a:avLst/>
              <a:gdLst/>
              <a:ahLst/>
              <a:cxnLst/>
              <a:rect l="l" t="t" r="r" b="b"/>
              <a:pathLst>
                <a:path w="23408639" h="97536">
                  <a:moveTo>
                    <a:pt x="0" y="0"/>
                  </a:moveTo>
                  <a:lnTo>
                    <a:pt x="23408639" y="0"/>
                  </a:lnTo>
                  <a:lnTo>
                    <a:pt x="234086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65760" y="9930384"/>
            <a:ext cx="17556480" cy="73152"/>
            <a:chOff x="0" y="0"/>
            <a:chExt cx="23408640" cy="975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08639" cy="97536"/>
            </a:xfrm>
            <a:custGeom>
              <a:avLst/>
              <a:gdLst/>
              <a:ahLst/>
              <a:cxnLst/>
              <a:rect l="l" t="t" r="r" b="b"/>
              <a:pathLst>
                <a:path w="23408639" h="97536">
                  <a:moveTo>
                    <a:pt x="0" y="0"/>
                  </a:moveTo>
                  <a:lnTo>
                    <a:pt x="23408639" y="0"/>
                  </a:lnTo>
                  <a:lnTo>
                    <a:pt x="234086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65760" y="329184"/>
            <a:ext cx="73152" cy="9637776"/>
            <a:chOff x="0" y="0"/>
            <a:chExt cx="97536" cy="12850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" cy="12850368"/>
            </a:xfrm>
            <a:custGeom>
              <a:avLst/>
              <a:gdLst/>
              <a:ahLst/>
              <a:cxnLst/>
              <a:rect l="l" t="t" r="r" b="b"/>
              <a:pathLst>
                <a:path w="97536" h="12850368">
                  <a:moveTo>
                    <a:pt x="0" y="0"/>
                  </a:moveTo>
                  <a:lnTo>
                    <a:pt x="97536" y="0"/>
                  </a:lnTo>
                  <a:lnTo>
                    <a:pt x="97536" y="12850368"/>
                  </a:lnTo>
                  <a:lnTo>
                    <a:pt x="0" y="1285036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849088" y="329184"/>
            <a:ext cx="73152" cy="9637776"/>
            <a:chOff x="0" y="0"/>
            <a:chExt cx="97536" cy="128503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536" cy="12850368"/>
            </a:xfrm>
            <a:custGeom>
              <a:avLst/>
              <a:gdLst/>
              <a:ahLst/>
              <a:cxnLst/>
              <a:rect l="l" t="t" r="r" b="b"/>
              <a:pathLst>
                <a:path w="97536" h="12850368">
                  <a:moveTo>
                    <a:pt x="0" y="0"/>
                  </a:moveTo>
                  <a:lnTo>
                    <a:pt x="97536" y="0"/>
                  </a:lnTo>
                  <a:lnTo>
                    <a:pt x="97536" y="12850368"/>
                  </a:lnTo>
                  <a:lnTo>
                    <a:pt x="0" y="1285036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30352" y="493776"/>
            <a:ext cx="17227296" cy="27432"/>
            <a:chOff x="0" y="0"/>
            <a:chExt cx="22969728" cy="365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969728" cy="36576"/>
            </a:xfrm>
            <a:custGeom>
              <a:avLst/>
              <a:gdLst/>
              <a:ahLst/>
              <a:cxnLst/>
              <a:rect l="l" t="t" r="r" b="b"/>
              <a:pathLst>
                <a:path w="22969728" h="36576">
                  <a:moveTo>
                    <a:pt x="0" y="0"/>
                  </a:moveTo>
                  <a:lnTo>
                    <a:pt x="22969728" y="0"/>
                  </a:lnTo>
                  <a:lnTo>
                    <a:pt x="22969728" y="36576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30352" y="9747504"/>
            <a:ext cx="17227296" cy="27432"/>
            <a:chOff x="0" y="0"/>
            <a:chExt cx="22969728" cy="365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969728" cy="36576"/>
            </a:xfrm>
            <a:custGeom>
              <a:avLst/>
              <a:gdLst/>
              <a:ahLst/>
              <a:cxnLst/>
              <a:rect l="l" t="t" r="r" b="b"/>
              <a:pathLst>
                <a:path w="22969728" h="36576">
                  <a:moveTo>
                    <a:pt x="0" y="0"/>
                  </a:moveTo>
                  <a:lnTo>
                    <a:pt x="22969728" y="0"/>
                  </a:lnTo>
                  <a:lnTo>
                    <a:pt x="22969728" y="36576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30352" y="493776"/>
            <a:ext cx="27432" cy="9290304"/>
            <a:chOff x="0" y="0"/>
            <a:chExt cx="36576" cy="123870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576" cy="12387072"/>
            </a:xfrm>
            <a:custGeom>
              <a:avLst/>
              <a:gdLst/>
              <a:ahLst/>
              <a:cxnLst/>
              <a:rect l="l" t="t" r="r" b="b"/>
              <a:pathLst>
                <a:path w="36576" h="12387072">
                  <a:moveTo>
                    <a:pt x="0" y="0"/>
                  </a:moveTo>
                  <a:lnTo>
                    <a:pt x="36576" y="0"/>
                  </a:lnTo>
                  <a:lnTo>
                    <a:pt x="36576" y="12387072"/>
                  </a:lnTo>
                  <a:lnTo>
                    <a:pt x="0" y="1238707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739360" y="493776"/>
            <a:ext cx="27432" cy="9290304"/>
            <a:chOff x="0" y="0"/>
            <a:chExt cx="36576" cy="123870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576" cy="12387072"/>
            </a:xfrm>
            <a:custGeom>
              <a:avLst/>
              <a:gdLst/>
              <a:ahLst/>
              <a:cxnLst/>
              <a:rect l="l" t="t" r="r" b="b"/>
              <a:pathLst>
                <a:path w="36576" h="12387072">
                  <a:moveTo>
                    <a:pt x="0" y="0"/>
                  </a:moveTo>
                  <a:lnTo>
                    <a:pt x="36576" y="0"/>
                  </a:lnTo>
                  <a:lnTo>
                    <a:pt x="36576" y="12387072"/>
                  </a:lnTo>
                  <a:lnTo>
                    <a:pt x="0" y="1238707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14400" y="548640"/>
            <a:ext cx="16459200" cy="2377440"/>
            <a:chOff x="0" y="0"/>
            <a:chExt cx="21945600" cy="31699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945600" cy="3169920"/>
            </a:xfrm>
            <a:custGeom>
              <a:avLst/>
              <a:gdLst/>
              <a:ahLst/>
              <a:cxnLst/>
              <a:rect l="l" t="t" r="r" b="b"/>
              <a:pathLst>
                <a:path w="21945600" h="3169920">
                  <a:moveTo>
                    <a:pt x="0" y="0"/>
                  </a:moveTo>
                  <a:lnTo>
                    <a:pt x="21945600" y="0"/>
                  </a:lnTo>
                  <a:lnTo>
                    <a:pt x="21945600" y="3169920"/>
                  </a:lnTo>
                  <a:lnTo>
                    <a:pt x="0" y="31699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896" b="-84896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21945600" cy="318897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6800"/>
                </a:lnSpc>
              </a:pPr>
              <a:r>
                <a:rPr lang="en-US" sz="14000" b="1">
                  <a:solidFill>
                    <a:srgbClr val="5C3D1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04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743200" y="2834640"/>
            <a:ext cx="12801600" cy="128016"/>
            <a:chOff x="0" y="0"/>
            <a:chExt cx="17068800" cy="17068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068800" cy="170688"/>
            </a:xfrm>
            <a:custGeom>
              <a:avLst/>
              <a:gdLst/>
              <a:ahLst/>
              <a:cxnLst/>
              <a:rect l="l" t="t" r="r" b="b"/>
              <a:pathLst>
                <a:path w="17068800" h="170688">
                  <a:moveTo>
                    <a:pt x="0" y="0"/>
                  </a:moveTo>
                  <a:lnTo>
                    <a:pt x="17068800" y="0"/>
                  </a:lnTo>
                  <a:lnTo>
                    <a:pt x="17068800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914400" y="3017520"/>
            <a:ext cx="16459200" cy="2011680"/>
            <a:chOff x="0" y="0"/>
            <a:chExt cx="21945600" cy="26822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945600" cy="2682240"/>
            </a:xfrm>
            <a:custGeom>
              <a:avLst/>
              <a:gdLst/>
              <a:ahLst/>
              <a:cxnLst/>
              <a:rect l="l" t="t" r="r" b="b"/>
              <a:pathLst>
                <a:path w="21945600" h="2682240">
                  <a:moveTo>
                    <a:pt x="0" y="0"/>
                  </a:moveTo>
                  <a:lnTo>
                    <a:pt x="21945600" y="0"/>
                  </a:lnTo>
                  <a:lnTo>
                    <a:pt x="2194560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9423" b="-109423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21945600" cy="26917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600"/>
                </a:lnSpc>
              </a:pPr>
              <a:r>
                <a:rPr lang="en-US" sz="80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Arbeit und Freizeit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43200" y="4974336"/>
            <a:ext cx="12801600" cy="128016"/>
            <a:chOff x="0" y="0"/>
            <a:chExt cx="17068800" cy="17068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068800" cy="170688"/>
            </a:xfrm>
            <a:custGeom>
              <a:avLst/>
              <a:gdLst/>
              <a:ahLst/>
              <a:cxnLst/>
              <a:rect l="l" t="t" r="r" b="b"/>
              <a:pathLst>
                <a:path w="17068800" h="170688">
                  <a:moveTo>
                    <a:pt x="0" y="0"/>
                  </a:moveTo>
                  <a:lnTo>
                    <a:pt x="17068800" y="0"/>
                  </a:lnTo>
                  <a:lnTo>
                    <a:pt x="17068800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sp>
        <p:nvSpPr>
          <p:cNvPr id="28" name="Freeform 28"/>
          <p:cNvSpPr/>
          <p:nvPr/>
        </p:nvSpPr>
        <p:spPr>
          <a:xfrm>
            <a:off x="2743200" y="5825243"/>
            <a:ext cx="5121567" cy="2868077"/>
          </a:xfrm>
          <a:custGeom>
            <a:avLst/>
            <a:gdLst/>
            <a:ahLst/>
            <a:cxnLst/>
            <a:rect l="l" t="t" r="r" b="b"/>
            <a:pathLst>
              <a:path w="5121567" h="2868077">
                <a:moveTo>
                  <a:pt x="0" y="0"/>
                </a:moveTo>
                <a:lnTo>
                  <a:pt x="5121567" y="0"/>
                </a:lnTo>
                <a:lnTo>
                  <a:pt x="5121567" y="2868078"/>
                </a:lnTo>
                <a:lnTo>
                  <a:pt x="0" y="2868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07914" y="5825243"/>
            <a:ext cx="5882551" cy="3203679"/>
          </a:xfrm>
          <a:custGeom>
            <a:avLst/>
            <a:gdLst/>
            <a:ahLst/>
            <a:cxnLst/>
            <a:rect l="l" t="t" r="r" b="b"/>
            <a:pathLst>
              <a:path w="5882551" h="3203679">
                <a:moveTo>
                  <a:pt x="0" y="0"/>
                </a:moveTo>
                <a:lnTo>
                  <a:pt x="5882550" y="0"/>
                </a:lnTo>
                <a:lnTo>
                  <a:pt x="5882550" y="3203679"/>
                </a:lnTo>
                <a:lnTo>
                  <a:pt x="0" y="32036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19456"/>
            <a:chOff x="0" y="0"/>
            <a:chExt cx="24384000" cy="292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92608"/>
            </a:xfrm>
            <a:custGeom>
              <a:avLst/>
              <a:gdLst/>
              <a:ahLst/>
              <a:cxnLst/>
              <a:rect l="l" t="t" r="r" b="b"/>
              <a:pathLst>
                <a:path w="24384000" h="292608">
                  <a:moveTo>
                    <a:pt x="0" y="0"/>
                  </a:moveTo>
                  <a:lnTo>
                    <a:pt x="24384000" y="0"/>
                  </a:lnTo>
                  <a:lnTo>
                    <a:pt x="24384000" y="292608"/>
                  </a:lnTo>
                  <a:lnTo>
                    <a:pt x="0" y="29260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58400"/>
            <a:ext cx="18288000" cy="228600"/>
            <a:chOff x="0" y="0"/>
            <a:chExt cx="24384000" cy="3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304800"/>
            </a:xfrm>
            <a:custGeom>
              <a:avLst/>
              <a:gdLst/>
              <a:ahLst/>
              <a:cxnLst/>
              <a:rect l="l" t="t" r="r" b="b"/>
              <a:pathLst>
                <a:path w="24384000" h="304800">
                  <a:moveTo>
                    <a:pt x="0" y="0"/>
                  </a:moveTo>
                  <a:lnTo>
                    <a:pt x="24384000" y="0"/>
                  </a:lnTo>
                  <a:lnTo>
                    <a:pt x="243840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14400" y="365760"/>
            <a:ext cx="16459200" cy="1188720"/>
            <a:chOff x="0" y="0"/>
            <a:chExt cx="21945600" cy="15849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584960"/>
            </a:xfrm>
            <a:custGeom>
              <a:avLst/>
              <a:gdLst/>
              <a:ahLst/>
              <a:cxnLst/>
              <a:rect l="l" t="t" r="r" b="b"/>
              <a:pathLst>
                <a:path w="21945600" h="1584960">
                  <a:moveTo>
                    <a:pt x="0" y="0"/>
                  </a:moveTo>
                  <a:lnTo>
                    <a:pt x="21945600" y="0"/>
                  </a:lnTo>
                  <a:lnTo>
                    <a:pt x="21945600" y="1584960"/>
                  </a:lnTo>
                  <a:lnTo>
                    <a:pt x="0" y="15849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19792" b="-219792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5944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5200" b="1">
                  <a:solidFill>
                    <a:srgbClr val="D4A84B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Arbeit und Freizeit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28800" y="1645920"/>
            <a:ext cx="14630400" cy="54864"/>
            <a:chOff x="0" y="0"/>
            <a:chExt cx="19507200" cy="731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07200" cy="73152"/>
            </a:xfrm>
            <a:custGeom>
              <a:avLst/>
              <a:gdLst/>
              <a:ahLst/>
              <a:cxnLst/>
              <a:rect l="l" t="t" r="r" b="b"/>
              <a:pathLst>
                <a:path w="19507200" h="73152">
                  <a:moveTo>
                    <a:pt x="0" y="0"/>
                  </a:moveTo>
                  <a:lnTo>
                    <a:pt x="19507200" y="0"/>
                  </a:lnTo>
                  <a:lnTo>
                    <a:pt x="19507200" y="73152"/>
                  </a:lnTo>
                  <a:lnTo>
                    <a:pt x="0" y="7315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2868417"/>
            <a:ext cx="7885488" cy="1512150"/>
            <a:chOff x="0" y="0"/>
            <a:chExt cx="10513984" cy="20162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0513984" cy="2016200"/>
              <a:chOff x="0" y="0"/>
              <a:chExt cx="10779760" cy="206716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25400" y="11826"/>
                <a:ext cx="10728960" cy="2043514"/>
              </a:xfrm>
              <a:custGeom>
                <a:avLst/>
                <a:gdLst/>
                <a:ahLst/>
                <a:cxnLst/>
                <a:rect l="l" t="t" r="r" b="b"/>
                <a:pathLst>
                  <a:path w="10728960" h="2043514">
                    <a:moveTo>
                      <a:pt x="0" y="0"/>
                    </a:moveTo>
                    <a:lnTo>
                      <a:pt x="10728960" y="0"/>
                    </a:lnTo>
                    <a:lnTo>
                      <a:pt x="10728960" y="2043514"/>
                    </a:lnTo>
                    <a:lnTo>
                      <a:pt x="0" y="2043514"/>
                    </a:lnTo>
                    <a:close/>
                  </a:path>
                </a:pathLst>
              </a:custGeom>
              <a:solidFill>
                <a:srgbClr val="5C3D1E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779760" cy="2067166"/>
              </a:xfrm>
              <a:custGeom>
                <a:avLst/>
                <a:gdLst/>
                <a:ahLst/>
                <a:cxnLst/>
                <a:rect l="l" t="t" r="r" b="b"/>
                <a:pathLst>
                  <a:path w="10779760" h="2067166">
                    <a:moveTo>
                      <a:pt x="25400" y="0"/>
                    </a:moveTo>
                    <a:lnTo>
                      <a:pt x="10754360" y="0"/>
                    </a:lnTo>
                    <a:cubicBezTo>
                      <a:pt x="10768330" y="0"/>
                      <a:pt x="10779760" y="5322"/>
                      <a:pt x="10779760" y="11826"/>
                    </a:cubicBezTo>
                    <a:lnTo>
                      <a:pt x="10779760" y="2055340"/>
                    </a:lnTo>
                    <a:cubicBezTo>
                      <a:pt x="10779760" y="2061844"/>
                      <a:pt x="10768330" y="2067166"/>
                      <a:pt x="10754360" y="2067166"/>
                    </a:cubicBezTo>
                    <a:lnTo>
                      <a:pt x="25400" y="2067166"/>
                    </a:lnTo>
                    <a:cubicBezTo>
                      <a:pt x="11430" y="2067166"/>
                      <a:pt x="0" y="2061844"/>
                      <a:pt x="0" y="2055340"/>
                    </a:cubicBezTo>
                    <a:lnTo>
                      <a:pt x="0" y="11826"/>
                    </a:lnTo>
                    <a:cubicBezTo>
                      <a:pt x="0" y="5322"/>
                      <a:pt x="11430" y="0"/>
                      <a:pt x="25400" y="0"/>
                    </a:cubicBezTo>
                    <a:moveTo>
                      <a:pt x="25400" y="23652"/>
                    </a:moveTo>
                    <a:lnTo>
                      <a:pt x="25400" y="11826"/>
                    </a:lnTo>
                    <a:lnTo>
                      <a:pt x="50800" y="11826"/>
                    </a:lnTo>
                    <a:lnTo>
                      <a:pt x="50800" y="2055340"/>
                    </a:lnTo>
                    <a:lnTo>
                      <a:pt x="25400" y="2055340"/>
                    </a:lnTo>
                    <a:lnTo>
                      <a:pt x="25400" y="2043514"/>
                    </a:lnTo>
                    <a:lnTo>
                      <a:pt x="10754360" y="2043514"/>
                    </a:lnTo>
                    <a:lnTo>
                      <a:pt x="10754360" y="2055340"/>
                    </a:lnTo>
                    <a:lnTo>
                      <a:pt x="10728960" y="2055340"/>
                    </a:lnTo>
                    <a:lnTo>
                      <a:pt x="10728960" y="11826"/>
                    </a:lnTo>
                    <a:lnTo>
                      <a:pt x="10754360" y="11826"/>
                    </a:lnTo>
                    <a:lnTo>
                      <a:pt x="10754360" y="23652"/>
                    </a:lnTo>
                    <a:lnTo>
                      <a:pt x="25400" y="23652"/>
                    </a:lnTo>
                    <a:close/>
                  </a:path>
                </a:pathLst>
              </a:custGeom>
              <a:solidFill>
                <a:srgbClr val="B8882A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185965"/>
              <a:ext cx="10464436" cy="1588670"/>
              <a:chOff x="0" y="0"/>
              <a:chExt cx="10728960" cy="162882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728960" cy="1628829"/>
              </a:xfrm>
              <a:custGeom>
                <a:avLst/>
                <a:gdLst/>
                <a:ahLst/>
                <a:cxnLst/>
                <a:rect l="l" t="t" r="r" b="b"/>
                <a:pathLst>
                  <a:path w="10728960" h="1628829">
                    <a:moveTo>
                      <a:pt x="0" y="0"/>
                    </a:moveTo>
                    <a:lnTo>
                      <a:pt x="10728960" y="0"/>
                    </a:lnTo>
                    <a:lnTo>
                      <a:pt x="10728960" y="1628829"/>
                    </a:lnTo>
                    <a:lnTo>
                      <a:pt x="0" y="1628829"/>
                    </a:lnTo>
                    <a:close/>
                  </a:path>
                </a:pathLst>
              </a:custGeom>
              <a:solidFill>
                <a:srgbClr val="8B1A1A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486328" y="421896"/>
              <a:ext cx="8803287" cy="1116808"/>
              <a:chOff x="0" y="0"/>
              <a:chExt cx="9025820" cy="114503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9025820" cy="1145039"/>
              </a:xfrm>
              <a:custGeom>
                <a:avLst/>
                <a:gdLst/>
                <a:ahLst/>
                <a:cxnLst/>
                <a:rect l="l" t="t" r="r" b="b"/>
                <a:pathLst>
                  <a:path w="9025820" h="1145039">
                    <a:moveTo>
                      <a:pt x="0" y="0"/>
                    </a:moveTo>
                    <a:lnTo>
                      <a:pt x="9025820" y="0"/>
                    </a:lnTo>
                    <a:lnTo>
                      <a:pt x="9025820" y="1145039"/>
                    </a:lnTo>
                    <a:lnTo>
                      <a:pt x="0" y="1145039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135943" r="-13466" b="-112606"/>
                </a:stretch>
              </a:blip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9525"/>
                <a:ext cx="9025820" cy="115456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999"/>
                  </a:lnSpc>
                </a:pPr>
                <a:r>
                  <a:rPr lang="en-US" sz="2499" b="1">
                    <a:solidFill>
                      <a:srgbClr val="FAF6EE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Zentrale Rolle der Arbeit in der sozialistischen Ideologie</a:t>
                </a:r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028700" y="5123517"/>
            <a:ext cx="7885488" cy="1519942"/>
            <a:chOff x="0" y="0"/>
            <a:chExt cx="10513984" cy="202658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0513984" cy="2026589"/>
              <a:chOff x="0" y="0"/>
              <a:chExt cx="10779760" cy="207781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25400" y="11887"/>
                <a:ext cx="10728960" cy="2054044"/>
              </a:xfrm>
              <a:custGeom>
                <a:avLst/>
                <a:gdLst/>
                <a:ahLst/>
                <a:cxnLst/>
                <a:rect l="l" t="t" r="r" b="b"/>
                <a:pathLst>
                  <a:path w="10728960" h="2054044">
                    <a:moveTo>
                      <a:pt x="0" y="0"/>
                    </a:moveTo>
                    <a:lnTo>
                      <a:pt x="10728960" y="0"/>
                    </a:lnTo>
                    <a:lnTo>
                      <a:pt x="10728960" y="2054044"/>
                    </a:lnTo>
                    <a:lnTo>
                      <a:pt x="0" y="2054044"/>
                    </a:lnTo>
                    <a:close/>
                  </a:path>
                </a:pathLst>
              </a:custGeom>
              <a:solidFill>
                <a:srgbClr val="5C3D1E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0"/>
                <a:ext cx="10779760" cy="2077818"/>
              </a:xfrm>
              <a:custGeom>
                <a:avLst/>
                <a:gdLst/>
                <a:ahLst/>
                <a:cxnLst/>
                <a:rect l="l" t="t" r="r" b="b"/>
                <a:pathLst>
                  <a:path w="10779760" h="2077818">
                    <a:moveTo>
                      <a:pt x="25400" y="0"/>
                    </a:moveTo>
                    <a:lnTo>
                      <a:pt x="10754360" y="0"/>
                    </a:lnTo>
                    <a:cubicBezTo>
                      <a:pt x="10768330" y="0"/>
                      <a:pt x="10779760" y="5349"/>
                      <a:pt x="10779760" y="11887"/>
                    </a:cubicBezTo>
                    <a:lnTo>
                      <a:pt x="10779760" y="2065931"/>
                    </a:lnTo>
                    <a:cubicBezTo>
                      <a:pt x="10779760" y="2072469"/>
                      <a:pt x="10768330" y="2077818"/>
                      <a:pt x="10754360" y="2077818"/>
                    </a:cubicBezTo>
                    <a:lnTo>
                      <a:pt x="25400" y="2077818"/>
                    </a:lnTo>
                    <a:cubicBezTo>
                      <a:pt x="11430" y="2077818"/>
                      <a:pt x="0" y="2072469"/>
                      <a:pt x="0" y="2065931"/>
                    </a:cubicBezTo>
                    <a:lnTo>
                      <a:pt x="0" y="11887"/>
                    </a:lnTo>
                    <a:cubicBezTo>
                      <a:pt x="0" y="5349"/>
                      <a:pt x="11430" y="0"/>
                      <a:pt x="25400" y="0"/>
                    </a:cubicBezTo>
                    <a:moveTo>
                      <a:pt x="25400" y="23774"/>
                    </a:moveTo>
                    <a:lnTo>
                      <a:pt x="25400" y="11887"/>
                    </a:lnTo>
                    <a:lnTo>
                      <a:pt x="50800" y="11887"/>
                    </a:lnTo>
                    <a:lnTo>
                      <a:pt x="50800" y="2065931"/>
                    </a:lnTo>
                    <a:lnTo>
                      <a:pt x="25400" y="2065931"/>
                    </a:lnTo>
                    <a:lnTo>
                      <a:pt x="25400" y="2054044"/>
                    </a:lnTo>
                    <a:lnTo>
                      <a:pt x="10754360" y="2054044"/>
                    </a:lnTo>
                    <a:lnTo>
                      <a:pt x="10754360" y="2065931"/>
                    </a:lnTo>
                    <a:lnTo>
                      <a:pt x="10728960" y="2065931"/>
                    </a:lnTo>
                    <a:lnTo>
                      <a:pt x="10728960" y="11887"/>
                    </a:lnTo>
                    <a:lnTo>
                      <a:pt x="10754360" y="11887"/>
                    </a:lnTo>
                    <a:lnTo>
                      <a:pt x="10754360" y="23774"/>
                    </a:lnTo>
                    <a:lnTo>
                      <a:pt x="25400" y="23774"/>
                    </a:lnTo>
                    <a:close/>
                  </a:path>
                </a:pathLst>
              </a:custGeom>
              <a:solidFill>
                <a:srgbClr val="B8882A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185965"/>
              <a:ext cx="10464436" cy="1588670"/>
              <a:chOff x="0" y="0"/>
              <a:chExt cx="10728960" cy="162882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728960" cy="1628829"/>
              </a:xfrm>
              <a:custGeom>
                <a:avLst/>
                <a:gdLst/>
                <a:ahLst/>
                <a:cxnLst/>
                <a:rect l="l" t="t" r="r" b="b"/>
                <a:pathLst>
                  <a:path w="10728960" h="1628829">
                    <a:moveTo>
                      <a:pt x="0" y="0"/>
                    </a:moveTo>
                    <a:lnTo>
                      <a:pt x="10728960" y="0"/>
                    </a:lnTo>
                    <a:lnTo>
                      <a:pt x="10728960" y="1628829"/>
                    </a:lnTo>
                    <a:lnTo>
                      <a:pt x="0" y="1628829"/>
                    </a:lnTo>
                    <a:close/>
                  </a:path>
                </a:pathLst>
              </a:custGeom>
              <a:solidFill>
                <a:srgbClr val="8B1A1A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511728" y="320296"/>
              <a:ext cx="8803287" cy="1363128"/>
              <a:chOff x="0" y="0"/>
              <a:chExt cx="9025820" cy="139758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025820" cy="1397586"/>
              </a:xfrm>
              <a:custGeom>
                <a:avLst/>
                <a:gdLst/>
                <a:ahLst/>
                <a:cxnLst/>
                <a:rect l="l" t="t" r="r" b="b"/>
                <a:pathLst>
                  <a:path w="9025820" h="1397586">
                    <a:moveTo>
                      <a:pt x="0" y="0"/>
                    </a:moveTo>
                    <a:lnTo>
                      <a:pt x="9025820" y="0"/>
                    </a:lnTo>
                    <a:lnTo>
                      <a:pt x="9025820" y="1397586"/>
                    </a:lnTo>
                    <a:lnTo>
                      <a:pt x="0" y="1397586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111378" r="-13466" b="-74188"/>
                </a:stretch>
              </a:blip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9525"/>
                <a:ext cx="9025820" cy="1407111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2100" b="1">
                    <a:solidFill>
                      <a:srgbClr val="FAF6EE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Höchste gesellschaftliche Anerkennung für Arbeit</a:t>
                </a:r>
              </a:p>
              <a:p>
                <a:pPr algn="ctr">
                  <a:lnSpc>
                    <a:spcPts val="2520"/>
                  </a:lnSpc>
                </a:pPr>
                <a:r>
                  <a:rPr lang="en-US" sz="2100" b="1">
                    <a:solidFill>
                      <a:srgbClr val="FAF6EE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 im Sinne des sozialistischen Aufbaus</a:t>
                </a:r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1028700" y="7378617"/>
            <a:ext cx="7885488" cy="1512150"/>
            <a:chOff x="0" y="0"/>
            <a:chExt cx="10513984" cy="201620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0513984" cy="2016200"/>
              <a:chOff x="0" y="0"/>
              <a:chExt cx="10779760" cy="206716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25400" y="11826"/>
                <a:ext cx="10728960" cy="2043514"/>
              </a:xfrm>
              <a:custGeom>
                <a:avLst/>
                <a:gdLst/>
                <a:ahLst/>
                <a:cxnLst/>
                <a:rect l="l" t="t" r="r" b="b"/>
                <a:pathLst>
                  <a:path w="10728960" h="2043514">
                    <a:moveTo>
                      <a:pt x="0" y="0"/>
                    </a:moveTo>
                    <a:lnTo>
                      <a:pt x="10728960" y="0"/>
                    </a:lnTo>
                    <a:lnTo>
                      <a:pt x="10728960" y="2043514"/>
                    </a:lnTo>
                    <a:lnTo>
                      <a:pt x="0" y="2043514"/>
                    </a:lnTo>
                    <a:close/>
                  </a:path>
                </a:pathLst>
              </a:custGeom>
              <a:solidFill>
                <a:srgbClr val="5C3D1E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0779760" cy="2067166"/>
              </a:xfrm>
              <a:custGeom>
                <a:avLst/>
                <a:gdLst/>
                <a:ahLst/>
                <a:cxnLst/>
                <a:rect l="l" t="t" r="r" b="b"/>
                <a:pathLst>
                  <a:path w="10779760" h="2067166">
                    <a:moveTo>
                      <a:pt x="25400" y="0"/>
                    </a:moveTo>
                    <a:lnTo>
                      <a:pt x="10754360" y="0"/>
                    </a:lnTo>
                    <a:cubicBezTo>
                      <a:pt x="10768330" y="0"/>
                      <a:pt x="10779760" y="5322"/>
                      <a:pt x="10779760" y="11826"/>
                    </a:cubicBezTo>
                    <a:lnTo>
                      <a:pt x="10779760" y="2055340"/>
                    </a:lnTo>
                    <a:cubicBezTo>
                      <a:pt x="10779760" y="2061844"/>
                      <a:pt x="10768330" y="2067166"/>
                      <a:pt x="10754360" y="2067166"/>
                    </a:cubicBezTo>
                    <a:lnTo>
                      <a:pt x="25400" y="2067166"/>
                    </a:lnTo>
                    <a:cubicBezTo>
                      <a:pt x="11430" y="2067166"/>
                      <a:pt x="0" y="2061844"/>
                      <a:pt x="0" y="2055340"/>
                    </a:cubicBezTo>
                    <a:lnTo>
                      <a:pt x="0" y="11826"/>
                    </a:lnTo>
                    <a:cubicBezTo>
                      <a:pt x="0" y="5322"/>
                      <a:pt x="11430" y="0"/>
                      <a:pt x="25400" y="0"/>
                    </a:cubicBezTo>
                    <a:moveTo>
                      <a:pt x="25400" y="23652"/>
                    </a:moveTo>
                    <a:lnTo>
                      <a:pt x="25400" y="11826"/>
                    </a:lnTo>
                    <a:lnTo>
                      <a:pt x="50800" y="11826"/>
                    </a:lnTo>
                    <a:lnTo>
                      <a:pt x="50800" y="2055340"/>
                    </a:lnTo>
                    <a:lnTo>
                      <a:pt x="25400" y="2055340"/>
                    </a:lnTo>
                    <a:lnTo>
                      <a:pt x="25400" y="2043514"/>
                    </a:lnTo>
                    <a:lnTo>
                      <a:pt x="10754360" y="2043514"/>
                    </a:lnTo>
                    <a:lnTo>
                      <a:pt x="10754360" y="2055340"/>
                    </a:lnTo>
                    <a:lnTo>
                      <a:pt x="10728960" y="2055340"/>
                    </a:lnTo>
                    <a:lnTo>
                      <a:pt x="10728960" y="11826"/>
                    </a:lnTo>
                    <a:lnTo>
                      <a:pt x="10754360" y="11826"/>
                    </a:lnTo>
                    <a:lnTo>
                      <a:pt x="10754360" y="23652"/>
                    </a:lnTo>
                    <a:lnTo>
                      <a:pt x="25400" y="23652"/>
                    </a:lnTo>
                    <a:close/>
                  </a:path>
                </a:pathLst>
              </a:custGeom>
              <a:solidFill>
                <a:srgbClr val="B8882A"/>
              </a:solidFill>
            </p:spPr>
          </p:sp>
        </p:grpSp>
        <p:grpSp>
          <p:nvGrpSpPr>
            <p:cNvPr id="33" name="Group 33"/>
            <p:cNvGrpSpPr/>
            <p:nvPr/>
          </p:nvGrpSpPr>
          <p:grpSpPr>
            <a:xfrm>
              <a:off x="0" y="185965"/>
              <a:ext cx="10464436" cy="1588670"/>
              <a:chOff x="0" y="0"/>
              <a:chExt cx="10728960" cy="162882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0728960" cy="1628829"/>
              </a:xfrm>
              <a:custGeom>
                <a:avLst/>
                <a:gdLst/>
                <a:ahLst/>
                <a:cxnLst/>
                <a:rect l="l" t="t" r="r" b="b"/>
                <a:pathLst>
                  <a:path w="10728960" h="1628829">
                    <a:moveTo>
                      <a:pt x="0" y="0"/>
                    </a:moveTo>
                    <a:lnTo>
                      <a:pt x="10728960" y="0"/>
                    </a:lnTo>
                    <a:lnTo>
                      <a:pt x="10728960" y="1628829"/>
                    </a:lnTo>
                    <a:lnTo>
                      <a:pt x="0" y="1628829"/>
                    </a:lnTo>
                    <a:close/>
                  </a:path>
                </a:pathLst>
              </a:custGeom>
              <a:solidFill>
                <a:srgbClr val="8B1A1A"/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>
              <a:off x="486328" y="421896"/>
              <a:ext cx="8803287" cy="1116808"/>
              <a:chOff x="0" y="0"/>
              <a:chExt cx="9025820" cy="114503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9025820" cy="1145039"/>
              </a:xfrm>
              <a:custGeom>
                <a:avLst/>
                <a:gdLst/>
                <a:ahLst/>
                <a:cxnLst/>
                <a:rect l="l" t="t" r="r" b="b"/>
                <a:pathLst>
                  <a:path w="9025820" h="1145039">
                    <a:moveTo>
                      <a:pt x="0" y="0"/>
                    </a:moveTo>
                    <a:lnTo>
                      <a:pt x="9025820" y="0"/>
                    </a:lnTo>
                    <a:lnTo>
                      <a:pt x="9025820" y="1145039"/>
                    </a:lnTo>
                    <a:lnTo>
                      <a:pt x="0" y="1145039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135943" r="-13466" b="-112606"/>
                </a:stretch>
              </a:blip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9525"/>
                <a:ext cx="9025820" cy="115456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999"/>
                  </a:lnSpc>
                </a:pPr>
                <a:r>
                  <a:rPr lang="en-US" sz="2499" b="1">
                    <a:solidFill>
                      <a:srgbClr val="FAF6EE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Planvorgaben und der „Kampf um die Erfüllung der Pläne</a:t>
                </a:r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>
            <a:off x="9645284" y="7378617"/>
            <a:ext cx="7885488" cy="1512150"/>
            <a:chOff x="0" y="0"/>
            <a:chExt cx="10513984" cy="2016200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0513984" cy="2016200"/>
              <a:chOff x="0" y="0"/>
              <a:chExt cx="10779760" cy="20671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25400" y="11826"/>
                <a:ext cx="10728960" cy="2043514"/>
              </a:xfrm>
              <a:custGeom>
                <a:avLst/>
                <a:gdLst/>
                <a:ahLst/>
                <a:cxnLst/>
                <a:rect l="l" t="t" r="r" b="b"/>
                <a:pathLst>
                  <a:path w="10728960" h="2043514">
                    <a:moveTo>
                      <a:pt x="0" y="0"/>
                    </a:moveTo>
                    <a:lnTo>
                      <a:pt x="10728960" y="0"/>
                    </a:lnTo>
                    <a:lnTo>
                      <a:pt x="10728960" y="2043514"/>
                    </a:lnTo>
                    <a:lnTo>
                      <a:pt x="0" y="2043514"/>
                    </a:lnTo>
                    <a:close/>
                  </a:path>
                </a:pathLst>
              </a:custGeom>
              <a:solidFill>
                <a:srgbClr val="5C3D1E"/>
              </a:solid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0" y="0"/>
                <a:ext cx="10779760" cy="2067166"/>
              </a:xfrm>
              <a:custGeom>
                <a:avLst/>
                <a:gdLst/>
                <a:ahLst/>
                <a:cxnLst/>
                <a:rect l="l" t="t" r="r" b="b"/>
                <a:pathLst>
                  <a:path w="10779760" h="2067166">
                    <a:moveTo>
                      <a:pt x="25400" y="0"/>
                    </a:moveTo>
                    <a:lnTo>
                      <a:pt x="10754360" y="0"/>
                    </a:lnTo>
                    <a:cubicBezTo>
                      <a:pt x="10768330" y="0"/>
                      <a:pt x="10779760" y="5322"/>
                      <a:pt x="10779760" y="11826"/>
                    </a:cubicBezTo>
                    <a:lnTo>
                      <a:pt x="10779760" y="2055340"/>
                    </a:lnTo>
                    <a:cubicBezTo>
                      <a:pt x="10779760" y="2061844"/>
                      <a:pt x="10768330" y="2067166"/>
                      <a:pt x="10754360" y="2067166"/>
                    </a:cubicBezTo>
                    <a:lnTo>
                      <a:pt x="25400" y="2067166"/>
                    </a:lnTo>
                    <a:cubicBezTo>
                      <a:pt x="11430" y="2067166"/>
                      <a:pt x="0" y="2061844"/>
                      <a:pt x="0" y="2055340"/>
                    </a:cubicBezTo>
                    <a:lnTo>
                      <a:pt x="0" y="11826"/>
                    </a:lnTo>
                    <a:cubicBezTo>
                      <a:pt x="0" y="5322"/>
                      <a:pt x="11430" y="0"/>
                      <a:pt x="25400" y="0"/>
                    </a:cubicBezTo>
                    <a:moveTo>
                      <a:pt x="25400" y="23652"/>
                    </a:moveTo>
                    <a:lnTo>
                      <a:pt x="25400" y="11826"/>
                    </a:lnTo>
                    <a:lnTo>
                      <a:pt x="50800" y="11826"/>
                    </a:lnTo>
                    <a:lnTo>
                      <a:pt x="50800" y="2055340"/>
                    </a:lnTo>
                    <a:lnTo>
                      <a:pt x="25400" y="2055340"/>
                    </a:lnTo>
                    <a:lnTo>
                      <a:pt x="25400" y="2043514"/>
                    </a:lnTo>
                    <a:lnTo>
                      <a:pt x="10754360" y="2043514"/>
                    </a:lnTo>
                    <a:lnTo>
                      <a:pt x="10754360" y="2055340"/>
                    </a:lnTo>
                    <a:lnTo>
                      <a:pt x="10728960" y="2055340"/>
                    </a:lnTo>
                    <a:lnTo>
                      <a:pt x="10728960" y="11826"/>
                    </a:lnTo>
                    <a:lnTo>
                      <a:pt x="10754360" y="11826"/>
                    </a:lnTo>
                    <a:lnTo>
                      <a:pt x="10754360" y="23652"/>
                    </a:lnTo>
                    <a:lnTo>
                      <a:pt x="25400" y="23652"/>
                    </a:lnTo>
                    <a:close/>
                  </a:path>
                </a:pathLst>
              </a:custGeom>
              <a:solidFill>
                <a:srgbClr val="B8882A"/>
              </a:solidFill>
            </p:spPr>
          </p:sp>
        </p:grpSp>
        <p:grpSp>
          <p:nvGrpSpPr>
            <p:cNvPr id="42" name="Group 42"/>
            <p:cNvGrpSpPr/>
            <p:nvPr/>
          </p:nvGrpSpPr>
          <p:grpSpPr>
            <a:xfrm>
              <a:off x="0" y="185965"/>
              <a:ext cx="10464436" cy="1588670"/>
              <a:chOff x="0" y="0"/>
              <a:chExt cx="10728960" cy="1628829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0728960" cy="1628829"/>
              </a:xfrm>
              <a:custGeom>
                <a:avLst/>
                <a:gdLst/>
                <a:ahLst/>
                <a:cxnLst/>
                <a:rect l="l" t="t" r="r" b="b"/>
                <a:pathLst>
                  <a:path w="10728960" h="1628829">
                    <a:moveTo>
                      <a:pt x="0" y="0"/>
                    </a:moveTo>
                    <a:lnTo>
                      <a:pt x="10728960" y="0"/>
                    </a:lnTo>
                    <a:lnTo>
                      <a:pt x="10728960" y="1628829"/>
                    </a:lnTo>
                    <a:lnTo>
                      <a:pt x="0" y="1628829"/>
                    </a:lnTo>
                    <a:close/>
                  </a:path>
                </a:pathLst>
              </a:custGeom>
              <a:solidFill>
                <a:srgbClr val="8B1A1A"/>
              </a:solidFill>
            </p:spPr>
          </p:sp>
        </p:grpSp>
      </p:grpSp>
      <p:grpSp>
        <p:nvGrpSpPr>
          <p:cNvPr id="44" name="Group 44"/>
          <p:cNvGrpSpPr/>
          <p:nvPr/>
        </p:nvGrpSpPr>
        <p:grpSpPr>
          <a:xfrm>
            <a:off x="10048130" y="7590264"/>
            <a:ext cx="6602465" cy="1132972"/>
            <a:chOff x="0" y="0"/>
            <a:chExt cx="9025820" cy="154881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025820" cy="1548815"/>
            </a:xfrm>
            <a:custGeom>
              <a:avLst/>
              <a:gdLst/>
              <a:ahLst/>
              <a:cxnLst/>
              <a:rect l="l" t="t" r="r" b="b"/>
              <a:pathLst>
                <a:path w="9025820" h="1548815">
                  <a:moveTo>
                    <a:pt x="0" y="0"/>
                  </a:moveTo>
                  <a:lnTo>
                    <a:pt x="9025820" y="0"/>
                  </a:lnTo>
                  <a:lnTo>
                    <a:pt x="9025820" y="1548815"/>
                  </a:lnTo>
                  <a:lnTo>
                    <a:pt x="0" y="1548815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0502" r="-13466" b="-57180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0" y="-9525"/>
              <a:ext cx="9025820" cy="15583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Organisierte Massenorganisationen wie FDJ</a:t>
              </a:r>
            </a:p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 („Freie Deutsche Jugend“) für Freizeitgestaltung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645284" y="5123517"/>
            <a:ext cx="7885488" cy="1512150"/>
            <a:chOff x="0" y="0"/>
            <a:chExt cx="10513984" cy="2016200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10513984" cy="2016200"/>
              <a:chOff x="0" y="0"/>
              <a:chExt cx="10779760" cy="206716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25400" y="11826"/>
                <a:ext cx="10728960" cy="2043514"/>
              </a:xfrm>
              <a:custGeom>
                <a:avLst/>
                <a:gdLst/>
                <a:ahLst/>
                <a:cxnLst/>
                <a:rect l="l" t="t" r="r" b="b"/>
                <a:pathLst>
                  <a:path w="10728960" h="2043514">
                    <a:moveTo>
                      <a:pt x="0" y="0"/>
                    </a:moveTo>
                    <a:lnTo>
                      <a:pt x="10728960" y="0"/>
                    </a:lnTo>
                    <a:lnTo>
                      <a:pt x="10728960" y="2043514"/>
                    </a:lnTo>
                    <a:lnTo>
                      <a:pt x="0" y="2043514"/>
                    </a:lnTo>
                    <a:close/>
                  </a:path>
                </a:pathLst>
              </a:custGeom>
              <a:solidFill>
                <a:srgbClr val="5C3D1E"/>
              </a:solidFill>
            </p:spPr>
          </p:sp>
          <p:sp>
            <p:nvSpPr>
              <p:cNvPr id="50" name="Freeform 50"/>
              <p:cNvSpPr/>
              <p:nvPr/>
            </p:nvSpPr>
            <p:spPr>
              <a:xfrm>
                <a:off x="0" y="0"/>
                <a:ext cx="10779760" cy="2067166"/>
              </a:xfrm>
              <a:custGeom>
                <a:avLst/>
                <a:gdLst/>
                <a:ahLst/>
                <a:cxnLst/>
                <a:rect l="l" t="t" r="r" b="b"/>
                <a:pathLst>
                  <a:path w="10779760" h="2067166">
                    <a:moveTo>
                      <a:pt x="25400" y="0"/>
                    </a:moveTo>
                    <a:lnTo>
                      <a:pt x="10754360" y="0"/>
                    </a:lnTo>
                    <a:cubicBezTo>
                      <a:pt x="10768330" y="0"/>
                      <a:pt x="10779760" y="5322"/>
                      <a:pt x="10779760" y="11826"/>
                    </a:cubicBezTo>
                    <a:lnTo>
                      <a:pt x="10779760" y="2055340"/>
                    </a:lnTo>
                    <a:cubicBezTo>
                      <a:pt x="10779760" y="2061844"/>
                      <a:pt x="10768330" y="2067166"/>
                      <a:pt x="10754360" y="2067166"/>
                    </a:cubicBezTo>
                    <a:lnTo>
                      <a:pt x="25400" y="2067166"/>
                    </a:lnTo>
                    <a:cubicBezTo>
                      <a:pt x="11430" y="2067166"/>
                      <a:pt x="0" y="2061844"/>
                      <a:pt x="0" y="2055340"/>
                    </a:cubicBezTo>
                    <a:lnTo>
                      <a:pt x="0" y="11826"/>
                    </a:lnTo>
                    <a:cubicBezTo>
                      <a:pt x="0" y="5322"/>
                      <a:pt x="11430" y="0"/>
                      <a:pt x="25400" y="0"/>
                    </a:cubicBezTo>
                    <a:moveTo>
                      <a:pt x="25400" y="23652"/>
                    </a:moveTo>
                    <a:lnTo>
                      <a:pt x="25400" y="11826"/>
                    </a:lnTo>
                    <a:lnTo>
                      <a:pt x="50800" y="11826"/>
                    </a:lnTo>
                    <a:lnTo>
                      <a:pt x="50800" y="2055340"/>
                    </a:lnTo>
                    <a:lnTo>
                      <a:pt x="25400" y="2055340"/>
                    </a:lnTo>
                    <a:lnTo>
                      <a:pt x="25400" y="2043514"/>
                    </a:lnTo>
                    <a:lnTo>
                      <a:pt x="10754360" y="2043514"/>
                    </a:lnTo>
                    <a:lnTo>
                      <a:pt x="10754360" y="2055340"/>
                    </a:lnTo>
                    <a:lnTo>
                      <a:pt x="10728960" y="2055340"/>
                    </a:lnTo>
                    <a:lnTo>
                      <a:pt x="10728960" y="11826"/>
                    </a:lnTo>
                    <a:lnTo>
                      <a:pt x="10754360" y="11826"/>
                    </a:lnTo>
                    <a:lnTo>
                      <a:pt x="10754360" y="23652"/>
                    </a:lnTo>
                    <a:lnTo>
                      <a:pt x="25400" y="23652"/>
                    </a:lnTo>
                    <a:close/>
                  </a:path>
                </a:pathLst>
              </a:custGeom>
              <a:solidFill>
                <a:srgbClr val="B8882A"/>
              </a:solidFill>
            </p:spPr>
          </p:sp>
        </p:grpSp>
        <p:grpSp>
          <p:nvGrpSpPr>
            <p:cNvPr id="51" name="Group 51"/>
            <p:cNvGrpSpPr/>
            <p:nvPr/>
          </p:nvGrpSpPr>
          <p:grpSpPr>
            <a:xfrm>
              <a:off x="0" y="185965"/>
              <a:ext cx="10464436" cy="1588670"/>
              <a:chOff x="0" y="0"/>
              <a:chExt cx="10728960" cy="1628829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0728960" cy="1628829"/>
              </a:xfrm>
              <a:custGeom>
                <a:avLst/>
                <a:gdLst/>
                <a:ahLst/>
                <a:cxnLst/>
                <a:rect l="l" t="t" r="r" b="b"/>
                <a:pathLst>
                  <a:path w="10728960" h="1628829">
                    <a:moveTo>
                      <a:pt x="0" y="0"/>
                    </a:moveTo>
                    <a:lnTo>
                      <a:pt x="10728960" y="0"/>
                    </a:lnTo>
                    <a:lnTo>
                      <a:pt x="10728960" y="1628829"/>
                    </a:lnTo>
                    <a:lnTo>
                      <a:pt x="0" y="1628829"/>
                    </a:lnTo>
                    <a:close/>
                  </a:path>
                </a:pathLst>
              </a:custGeom>
              <a:solidFill>
                <a:srgbClr val="8B1A1A"/>
              </a:solidFill>
            </p:spPr>
          </p:sp>
        </p:grpSp>
      </p:grpSp>
      <p:grpSp>
        <p:nvGrpSpPr>
          <p:cNvPr id="53" name="Group 53"/>
          <p:cNvGrpSpPr/>
          <p:nvPr/>
        </p:nvGrpSpPr>
        <p:grpSpPr>
          <a:xfrm>
            <a:off x="10111043" y="5296938"/>
            <a:ext cx="6602465" cy="1165307"/>
            <a:chOff x="0" y="0"/>
            <a:chExt cx="9025820" cy="159301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9025820" cy="1593019"/>
            </a:xfrm>
            <a:custGeom>
              <a:avLst/>
              <a:gdLst/>
              <a:ahLst/>
              <a:cxnLst/>
              <a:rect l="l" t="t" r="r" b="b"/>
              <a:pathLst>
                <a:path w="9025820" h="1593019">
                  <a:moveTo>
                    <a:pt x="0" y="0"/>
                  </a:moveTo>
                  <a:lnTo>
                    <a:pt x="9025820" y="0"/>
                  </a:lnTo>
                  <a:lnTo>
                    <a:pt x="9025820" y="1593019"/>
                  </a:lnTo>
                  <a:lnTo>
                    <a:pt x="0" y="159301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7714" r="-13466" b="-52818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0" y="-9525"/>
              <a:ext cx="9025820" cy="160254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Begrenzte Freizeitmöglichkeiten, staatlich organisierte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 Freizeitangebote (Sport, Kultur)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488112" y="2868417"/>
            <a:ext cx="7885488" cy="1512150"/>
            <a:chOff x="0" y="0"/>
            <a:chExt cx="10779760" cy="2067166"/>
          </a:xfrm>
        </p:grpSpPr>
        <p:sp>
          <p:nvSpPr>
            <p:cNvPr id="57" name="Freeform 57"/>
            <p:cNvSpPr/>
            <p:nvPr/>
          </p:nvSpPr>
          <p:spPr>
            <a:xfrm>
              <a:off x="25400" y="11826"/>
              <a:ext cx="10728960" cy="2043514"/>
            </a:xfrm>
            <a:custGeom>
              <a:avLst/>
              <a:gdLst/>
              <a:ahLst/>
              <a:cxnLst/>
              <a:rect l="l" t="t" r="r" b="b"/>
              <a:pathLst>
                <a:path w="10728960" h="2043514">
                  <a:moveTo>
                    <a:pt x="0" y="0"/>
                  </a:moveTo>
                  <a:lnTo>
                    <a:pt x="10728960" y="0"/>
                  </a:lnTo>
                  <a:lnTo>
                    <a:pt x="10728960" y="2043514"/>
                  </a:lnTo>
                  <a:lnTo>
                    <a:pt x="0" y="2043514"/>
                  </a:lnTo>
                  <a:close/>
                </a:path>
              </a:pathLst>
            </a:custGeom>
            <a:solidFill>
              <a:srgbClr val="5C3D1E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10779760" cy="2067166"/>
            </a:xfrm>
            <a:custGeom>
              <a:avLst/>
              <a:gdLst/>
              <a:ahLst/>
              <a:cxnLst/>
              <a:rect l="l" t="t" r="r" b="b"/>
              <a:pathLst>
                <a:path w="10779760" h="2067166">
                  <a:moveTo>
                    <a:pt x="25400" y="0"/>
                  </a:moveTo>
                  <a:lnTo>
                    <a:pt x="10754360" y="0"/>
                  </a:lnTo>
                  <a:cubicBezTo>
                    <a:pt x="10768330" y="0"/>
                    <a:pt x="10779760" y="5322"/>
                    <a:pt x="10779760" y="11826"/>
                  </a:cubicBezTo>
                  <a:lnTo>
                    <a:pt x="10779760" y="2055340"/>
                  </a:lnTo>
                  <a:cubicBezTo>
                    <a:pt x="10779760" y="2061844"/>
                    <a:pt x="10768330" y="2067166"/>
                    <a:pt x="10754360" y="2067166"/>
                  </a:cubicBezTo>
                  <a:lnTo>
                    <a:pt x="25400" y="2067166"/>
                  </a:lnTo>
                  <a:cubicBezTo>
                    <a:pt x="11430" y="2067166"/>
                    <a:pt x="0" y="2061844"/>
                    <a:pt x="0" y="2055340"/>
                  </a:cubicBezTo>
                  <a:lnTo>
                    <a:pt x="0" y="11826"/>
                  </a:lnTo>
                  <a:cubicBezTo>
                    <a:pt x="0" y="5322"/>
                    <a:pt x="11430" y="0"/>
                    <a:pt x="25400" y="0"/>
                  </a:cubicBezTo>
                  <a:moveTo>
                    <a:pt x="25400" y="23652"/>
                  </a:moveTo>
                  <a:lnTo>
                    <a:pt x="25400" y="11826"/>
                  </a:lnTo>
                  <a:lnTo>
                    <a:pt x="50800" y="11826"/>
                  </a:lnTo>
                  <a:lnTo>
                    <a:pt x="50800" y="2055340"/>
                  </a:lnTo>
                  <a:lnTo>
                    <a:pt x="25400" y="2055340"/>
                  </a:lnTo>
                  <a:lnTo>
                    <a:pt x="25400" y="2043514"/>
                  </a:lnTo>
                  <a:lnTo>
                    <a:pt x="10754360" y="2043514"/>
                  </a:lnTo>
                  <a:lnTo>
                    <a:pt x="10754360" y="2055340"/>
                  </a:lnTo>
                  <a:lnTo>
                    <a:pt x="10728960" y="2055340"/>
                  </a:lnTo>
                  <a:lnTo>
                    <a:pt x="10728960" y="11826"/>
                  </a:lnTo>
                  <a:lnTo>
                    <a:pt x="10754360" y="11826"/>
                  </a:lnTo>
                  <a:lnTo>
                    <a:pt x="10754360" y="23652"/>
                  </a:lnTo>
                  <a:lnTo>
                    <a:pt x="25400" y="2365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9488112" y="2991990"/>
            <a:ext cx="7848327" cy="1228057"/>
            <a:chOff x="0" y="0"/>
            <a:chExt cx="10728960" cy="1678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0728960" cy="1678800"/>
            </a:xfrm>
            <a:custGeom>
              <a:avLst/>
              <a:gdLst/>
              <a:ahLst/>
              <a:cxnLst/>
              <a:rect l="l" t="t" r="r" b="b"/>
              <a:pathLst>
                <a:path w="10728960" h="1678800">
                  <a:moveTo>
                    <a:pt x="0" y="0"/>
                  </a:moveTo>
                  <a:lnTo>
                    <a:pt x="10728960" y="0"/>
                  </a:lnTo>
                  <a:lnTo>
                    <a:pt x="10728960" y="1678800"/>
                  </a:lnTo>
                  <a:lnTo>
                    <a:pt x="0" y="16788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9852858" y="3010922"/>
            <a:ext cx="6602465" cy="1209125"/>
            <a:chOff x="0" y="0"/>
            <a:chExt cx="9025820" cy="165292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9025820" cy="1652920"/>
            </a:xfrm>
            <a:custGeom>
              <a:avLst/>
              <a:gdLst/>
              <a:ahLst/>
              <a:cxnLst/>
              <a:rect l="l" t="t" r="r" b="b"/>
              <a:pathLst>
                <a:path w="9025820" h="1652920">
                  <a:moveTo>
                    <a:pt x="0" y="0"/>
                  </a:moveTo>
                  <a:lnTo>
                    <a:pt x="9025820" y="0"/>
                  </a:lnTo>
                  <a:lnTo>
                    <a:pt x="9025820" y="1652920"/>
                  </a:lnTo>
                  <a:lnTo>
                    <a:pt x="0" y="16529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4173" r="-13466" b="-47280"/>
              </a:stretch>
            </a:blipFill>
          </p:spPr>
        </p:sp>
        <p:sp>
          <p:nvSpPr>
            <p:cNvPr id="63" name="TextBox 63"/>
            <p:cNvSpPr txBox="1"/>
            <p:nvPr/>
          </p:nvSpPr>
          <p:spPr>
            <a:xfrm>
              <a:off x="0" y="0"/>
              <a:ext cx="9025820" cy="16529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60"/>
                </a:lnSpc>
              </a:pPr>
              <a:r>
                <a:rPr lang="en-US" sz="23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Kollektivarbeit und Betriebsgemeinschaften als</a:t>
              </a:r>
            </a:p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 zentrale soziale Einheiten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19456"/>
            <a:chOff x="0" y="0"/>
            <a:chExt cx="24384000" cy="292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92608"/>
            </a:xfrm>
            <a:custGeom>
              <a:avLst/>
              <a:gdLst/>
              <a:ahLst/>
              <a:cxnLst/>
              <a:rect l="l" t="t" r="r" b="b"/>
              <a:pathLst>
                <a:path w="24384000" h="292608">
                  <a:moveTo>
                    <a:pt x="0" y="0"/>
                  </a:moveTo>
                  <a:lnTo>
                    <a:pt x="24384000" y="0"/>
                  </a:lnTo>
                  <a:lnTo>
                    <a:pt x="24384000" y="292608"/>
                  </a:lnTo>
                  <a:lnTo>
                    <a:pt x="0" y="29260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58400"/>
            <a:ext cx="18288000" cy="228600"/>
            <a:chOff x="0" y="0"/>
            <a:chExt cx="24384000" cy="3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304800"/>
            </a:xfrm>
            <a:custGeom>
              <a:avLst/>
              <a:gdLst/>
              <a:ahLst/>
              <a:cxnLst/>
              <a:rect l="l" t="t" r="r" b="b"/>
              <a:pathLst>
                <a:path w="24384000" h="304800">
                  <a:moveTo>
                    <a:pt x="0" y="0"/>
                  </a:moveTo>
                  <a:lnTo>
                    <a:pt x="24384000" y="0"/>
                  </a:lnTo>
                  <a:lnTo>
                    <a:pt x="243840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667062"/>
            <a:ext cx="16459200" cy="1777807"/>
            <a:chOff x="0" y="0"/>
            <a:chExt cx="21945600" cy="23704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945600" cy="2370410"/>
              <a:chOff x="0" y="0"/>
              <a:chExt cx="21945600" cy="237041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945600" cy="2370410"/>
              </a:xfrm>
              <a:custGeom>
                <a:avLst/>
                <a:gdLst/>
                <a:ahLst/>
                <a:cxnLst/>
                <a:rect l="l" t="t" r="r" b="b"/>
                <a:pathLst>
                  <a:path w="21945600" h="2370410">
                    <a:moveTo>
                      <a:pt x="0" y="0"/>
                    </a:moveTo>
                    <a:lnTo>
                      <a:pt x="21945600" y="0"/>
                    </a:lnTo>
                    <a:lnTo>
                      <a:pt x="21945600" y="2370410"/>
                    </a:lnTo>
                    <a:lnTo>
                      <a:pt x="0" y="2370410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146963" b="-113827"/>
                </a:stretch>
              </a:blip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9525"/>
                <a:ext cx="21945600" cy="237993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40"/>
                  </a:lnSpc>
                </a:pPr>
                <a:r>
                  <a:rPr lang="en-US" sz="4200" b="1">
                    <a:solidFill>
                      <a:srgbClr val="D4A84B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Zentrale Rolle der Arbeit in der sozialistischen Ideologie</a:t>
                </a: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066800" y="1706880"/>
              <a:ext cx="19507200" cy="73152"/>
              <a:chOff x="0" y="0"/>
              <a:chExt cx="19507200" cy="7315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507200" cy="73152"/>
              </a:xfrm>
              <a:custGeom>
                <a:avLst/>
                <a:gdLst/>
                <a:ahLst/>
                <a:cxnLst/>
                <a:rect l="l" t="t" r="r" b="b"/>
                <a:pathLst>
                  <a:path w="19507200" h="73152">
                    <a:moveTo>
                      <a:pt x="0" y="0"/>
                    </a:moveTo>
                    <a:lnTo>
                      <a:pt x="19507200" y="0"/>
                    </a:lnTo>
                    <a:lnTo>
                      <a:pt x="19507200" y="73152"/>
                    </a:lnTo>
                    <a:lnTo>
                      <a:pt x="0" y="73152"/>
                    </a:lnTo>
                    <a:close/>
                  </a:path>
                </a:pathLst>
              </a:custGeom>
              <a:solidFill>
                <a:srgbClr val="B8882A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9819974" y="2892544"/>
            <a:ext cx="7272700" cy="4436347"/>
          </a:xfrm>
          <a:custGeom>
            <a:avLst/>
            <a:gdLst/>
            <a:ahLst/>
            <a:cxnLst/>
            <a:rect l="l" t="t" r="r" b="b"/>
            <a:pathLst>
              <a:path w="7272700" h="4436347">
                <a:moveTo>
                  <a:pt x="0" y="0"/>
                </a:moveTo>
                <a:lnTo>
                  <a:pt x="7272700" y="0"/>
                </a:lnTo>
                <a:lnTo>
                  <a:pt x="7272700" y="4436347"/>
                </a:lnTo>
                <a:lnTo>
                  <a:pt x="0" y="44363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007997" y="3204960"/>
            <a:ext cx="8436639" cy="5713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 dirty="0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Die DDR war </a:t>
            </a: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ein</a:t>
            </a:r>
            <a:r>
              <a:rPr lang="en-US" sz="4265" b="1" dirty="0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 </a:t>
            </a: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sozialistischer</a:t>
            </a:r>
            <a:r>
              <a:rPr lang="en-US" sz="4265" b="1" dirty="0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 </a:t>
            </a: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Arbeiterstaat</a:t>
            </a:r>
            <a:endParaRPr lang="en-US" sz="4265" b="1" dirty="0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algn="l">
              <a:lnSpc>
                <a:spcPts val="5118"/>
              </a:lnSpc>
            </a:pPr>
            <a:endParaRPr lang="en-US" sz="4265" b="1" dirty="0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 dirty="0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Arbeit war </a:t>
            </a: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Pflicht</a:t>
            </a:r>
            <a:r>
              <a:rPr lang="en-US" sz="4265" b="1" dirty="0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 und </a:t>
            </a: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Ehre</a:t>
            </a:r>
            <a:r>
              <a:rPr lang="en-US" sz="4265" b="1" dirty="0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 für </a:t>
            </a: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jeden</a:t>
            </a:r>
            <a:endParaRPr lang="en-US" sz="4265" b="1" dirty="0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algn="l">
              <a:lnSpc>
                <a:spcPts val="5118"/>
              </a:lnSpc>
            </a:pPr>
            <a:endParaRPr lang="en-US" sz="4265" b="1" dirty="0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Jeder</a:t>
            </a:r>
            <a:r>
              <a:rPr lang="en-US" sz="4265" b="1" dirty="0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 </a:t>
            </a: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sollte</a:t>
            </a:r>
            <a:r>
              <a:rPr lang="en-US" sz="4265" b="1" dirty="0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 </a:t>
            </a: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zum</a:t>
            </a:r>
            <a:r>
              <a:rPr lang="en-US" sz="4265" b="1" dirty="0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 Aufbau des </a:t>
            </a: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Staates</a:t>
            </a:r>
            <a:r>
              <a:rPr lang="en-US" sz="4265" b="1" dirty="0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 </a:t>
            </a:r>
            <a:r>
              <a:rPr lang="en-US" sz="4265" b="1" dirty="0" err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beitragen</a:t>
            </a:r>
            <a:endParaRPr lang="en-US" sz="4265" b="1" dirty="0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760" y="329184"/>
            <a:ext cx="17556480" cy="73152"/>
            <a:chOff x="0" y="0"/>
            <a:chExt cx="23408640" cy="97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08639" cy="97536"/>
            </a:xfrm>
            <a:custGeom>
              <a:avLst/>
              <a:gdLst/>
              <a:ahLst/>
              <a:cxnLst/>
              <a:rect l="l" t="t" r="r" b="b"/>
              <a:pathLst>
                <a:path w="23408639" h="97536">
                  <a:moveTo>
                    <a:pt x="0" y="0"/>
                  </a:moveTo>
                  <a:lnTo>
                    <a:pt x="23408639" y="0"/>
                  </a:lnTo>
                  <a:lnTo>
                    <a:pt x="234086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65760" y="9930384"/>
            <a:ext cx="17556480" cy="73152"/>
            <a:chOff x="0" y="0"/>
            <a:chExt cx="23408640" cy="975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08639" cy="97536"/>
            </a:xfrm>
            <a:custGeom>
              <a:avLst/>
              <a:gdLst/>
              <a:ahLst/>
              <a:cxnLst/>
              <a:rect l="l" t="t" r="r" b="b"/>
              <a:pathLst>
                <a:path w="23408639" h="97536">
                  <a:moveTo>
                    <a:pt x="0" y="0"/>
                  </a:moveTo>
                  <a:lnTo>
                    <a:pt x="23408639" y="0"/>
                  </a:lnTo>
                  <a:lnTo>
                    <a:pt x="234086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65760" y="329184"/>
            <a:ext cx="73152" cy="9637776"/>
            <a:chOff x="0" y="0"/>
            <a:chExt cx="97536" cy="12850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" cy="12850368"/>
            </a:xfrm>
            <a:custGeom>
              <a:avLst/>
              <a:gdLst/>
              <a:ahLst/>
              <a:cxnLst/>
              <a:rect l="l" t="t" r="r" b="b"/>
              <a:pathLst>
                <a:path w="97536" h="12850368">
                  <a:moveTo>
                    <a:pt x="0" y="0"/>
                  </a:moveTo>
                  <a:lnTo>
                    <a:pt x="97536" y="0"/>
                  </a:lnTo>
                  <a:lnTo>
                    <a:pt x="97536" y="12850368"/>
                  </a:lnTo>
                  <a:lnTo>
                    <a:pt x="0" y="1285036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849088" y="329184"/>
            <a:ext cx="73152" cy="9637776"/>
            <a:chOff x="0" y="0"/>
            <a:chExt cx="97536" cy="128503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536" cy="12850368"/>
            </a:xfrm>
            <a:custGeom>
              <a:avLst/>
              <a:gdLst/>
              <a:ahLst/>
              <a:cxnLst/>
              <a:rect l="l" t="t" r="r" b="b"/>
              <a:pathLst>
                <a:path w="97536" h="12850368">
                  <a:moveTo>
                    <a:pt x="0" y="0"/>
                  </a:moveTo>
                  <a:lnTo>
                    <a:pt x="97536" y="0"/>
                  </a:lnTo>
                  <a:lnTo>
                    <a:pt x="97536" y="12850368"/>
                  </a:lnTo>
                  <a:lnTo>
                    <a:pt x="0" y="1285036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30352" y="493776"/>
            <a:ext cx="17227296" cy="27432"/>
            <a:chOff x="0" y="0"/>
            <a:chExt cx="22969728" cy="365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969728" cy="36576"/>
            </a:xfrm>
            <a:custGeom>
              <a:avLst/>
              <a:gdLst/>
              <a:ahLst/>
              <a:cxnLst/>
              <a:rect l="l" t="t" r="r" b="b"/>
              <a:pathLst>
                <a:path w="22969728" h="36576">
                  <a:moveTo>
                    <a:pt x="0" y="0"/>
                  </a:moveTo>
                  <a:lnTo>
                    <a:pt x="22969728" y="0"/>
                  </a:lnTo>
                  <a:lnTo>
                    <a:pt x="22969728" y="36576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30352" y="9747504"/>
            <a:ext cx="17227296" cy="27432"/>
            <a:chOff x="0" y="0"/>
            <a:chExt cx="22969728" cy="365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969728" cy="36576"/>
            </a:xfrm>
            <a:custGeom>
              <a:avLst/>
              <a:gdLst/>
              <a:ahLst/>
              <a:cxnLst/>
              <a:rect l="l" t="t" r="r" b="b"/>
              <a:pathLst>
                <a:path w="22969728" h="36576">
                  <a:moveTo>
                    <a:pt x="0" y="0"/>
                  </a:moveTo>
                  <a:lnTo>
                    <a:pt x="22969728" y="0"/>
                  </a:lnTo>
                  <a:lnTo>
                    <a:pt x="22969728" y="36576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30352" y="493776"/>
            <a:ext cx="27432" cy="9290304"/>
            <a:chOff x="0" y="0"/>
            <a:chExt cx="36576" cy="123870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576" cy="12387072"/>
            </a:xfrm>
            <a:custGeom>
              <a:avLst/>
              <a:gdLst/>
              <a:ahLst/>
              <a:cxnLst/>
              <a:rect l="l" t="t" r="r" b="b"/>
              <a:pathLst>
                <a:path w="36576" h="12387072">
                  <a:moveTo>
                    <a:pt x="0" y="0"/>
                  </a:moveTo>
                  <a:lnTo>
                    <a:pt x="36576" y="0"/>
                  </a:lnTo>
                  <a:lnTo>
                    <a:pt x="36576" y="12387072"/>
                  </a:lnTo>
                  <a:lnTo>
                    <a:pt x="0" y="1238707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739360" y="493776"/>
            <a:ext cx="27432" cy="9290304"/>
            <a:chOff x="0" y="0"/>
            <a:chExt cx="36576" cy="123870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576" cy="12387072"/>
            </a:xfrm>
            <a:custGeom>
              <a:avLst/>
              <a:gdLst/>
              <a:ahLst/>
              <a:cxnLst/>
              <a:rect l="l" t="t" r="r" b="b"/>
              <a:pathLst>
                <a:path w="36576" h="12387072">
                  <a:moveTo>
                    <a:pt x="0" y="0"/>
                  </a:moveTo>
                  <a:lnTo>
                    <a:pt x="36576" y="0"/>
                  </a:lnTo>
                  <a:lnTo>
                    <a:pt x="36576" y="12387072"/>
                  </a:lnTo>
                  <a:lnTo>
                    <a:pt x="0" y="1238707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57200" y="402336"/>
            <a:ext cx="17373600" cy="1463040"/>
            <a:chOff x="0" y="0"/>
            <a:chExt cx="23164800" cy="19507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164800" cy="1950720"/>
            </a:xfrm>
            <a:custGeom>
              <a:avLst/>
              <a:gdLst/>
              <a:ahLst/>
              <a:cxnLst/>
              <a:rect l="l" t="t" r="r" b="b"/>
              <a:pathLst>
                <a:path w="23164800" h="1950720">
                  <a:moveTo>
                    <a:pt x="0" y="0"/>
                  </a:moveTo>
                  <a:lnTo>
                    <a:pt x="23164800" y="0"/>
                  </a:lnTo>
                  <a:lnTo>
                    <a:pt x="23164800" y="1950720"/>
                  </a:lnTo>
                  <a:lnTo>
                    <a:pt x="0" y="1950720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548640" y="475488"/>
            <a:ext cx="17190720" cy="1316736"/>
            <a:chOff x="0" y="0"/>
            <a:chExt cx="22920960" cy="175564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920961" cy="1755648"/>
            </a:xfrm>
            <a:custGeom>
              <a:avLst/>
              <a:gdLst/>
              <a:ahLst/>
              <a:cxnLst/>
              <a:rect l="l" t="t" r="r" b="b"/>
              <a:pathLst>
                <a:path w="22920961" h="1755648">
                  <a:moveTo>
                    <a:pt x="0" y="0"/>
                  </a:moveTo>
                  <a:lnTo>
                    <a:pt x="22920961" y="0"/>
                  </a:lnTo>
                  <a:lnTo>
                    <a:pt x="22920961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4387" b="-204387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22920960" cy="17651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719"/>
                </a:lnSpc>
              </a:pPr>
              <a:r>
                <a:rPr lang="en-US" sz="5599" b="1" spc="2000">
                  <a:solidFill>
                    <a:srgbClr val="D4A84B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INHALT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14677" y="2077717"/>
            <a:ext cx="8463277" cy="1660141"/>
            <a:chOff x="0" y="0"/>
            <a:chExt cx="11284369" cy="2213521"/>
          </a:xfrm>
        </p:grpSpPr>
        <p:sp>
          <p:nvSpPr>
            <p:cNvPr id="24" name="Freeform 24"/>
            <p:cNvSpPr/>
            <p:nvPr/>
          </p:nvSpPr>
          <p:spPr>
            <a:xfrm>
              <a:off x="33909" y="33909"/>
              <a:ext cx="11216640" cy="2145792"/>
            </a:xfrm>
            <a:custGeom>
              <a:avLst/>
              <a:gdLst/>
              <a:ahLst/>
              <a:cxnLst/>
              <a:rect l="l" t="t" r="r" b="b"/>
              <a:pathLst>
                <a:path w="11216640" h="2145792">
                  <a:moveTo>
                    <a:pt x="0" y="0"/>
                  </a:moveTo>
                  <a:lnTo>
                    <a:pt x="11216640" y="0"/>
                  </a:lnTo>
                  <a:lnTo>
                    <a:pt x="112166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FAF6EE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11284458" cy="2213610"/>
            </a:xfrm>
            <a:custGeom>
              <a:avLst/>
              <a:gdLst/>
              <a:ahLst/>
              <a:cxnLst/>
              <a:rect l="l" t="t" r="r" b="b"/>
              <a:pathLst>
                <a:path w="11284458" h="2213610">
                  <a:moveTo>
                    <a:pt x="33909" y="0"/>
                  </a:moveTo>
                  <a:lnTo>
                    <a:pt x="11250549" y="0"/>
                  </a:lnTo>
                  <a:cubicBezTo>
                    <a:pt x="11269218" y="0"/>
                    <a:pt x="11284458" y="15113"/>
                    <a:pt x="11284458" y="33909"/>
                  </a:cubicBezTo>
                  <a:lnTo>
                    <a:pt x="11284458" y="2179701"/>
                  </a:lnTo>
                  <a:cubicBezTo>
                    <a:pt x="11284458" y="2198370"/>
                    <a:pt x="11269345" y="2213610"/>
                    <a:pt x="11250549" y="2213610"/>
                  </a:cubicBezTo>
                  <a:lnTo>
                    <a:pt x="33909" y="2213610"/>
                  </a:lnTo>
                  <a:cubicBezTo>
                    <a:pt x="15240" y="2213610"/>
                    <a:pt x="0" y="2198497"/>
                    <a:pt x="0" y="2179701"/>
                  </a:cubicBezTo>
                  <a:lnTo>
                    <a:pt x="0" y="33909"/>
                  </a:lnTo>
                  <a:cubicBezTo>
                    <a:pt x="0" y="15113"/>
                    <a:pt x="15113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2179701"/>
                  </a:lnTo>
                  <a:lnTo>
                    <a:pt x="33909" y="2179701"/>
                  </a:lnTo>
                  <a:lnTo>
                    <a:pt x="33909" y="2145792"/>
                  </a:lnTo>
                  <a:lnTo>
                    <a:pt x="11250549" y="2145792"/>
                  </a:lnTo>
                  <a:lnTo>
                    <a:pt x="11250549" y="2179701"/>
                  </a:lnTo>
                  <a:lnTo>
                    <a:pt x="11216640" y="2179701"/>
                  </a:lnTo>
                  <a:lnTo>
                    <a:pt x="11216640" y="33909"/>
                  </a:lnTo>
                  <a:lnTo>
                    <a:pt x="11250549" y="33909"/>
                  </a:lnTo>
                  <a:lnTo>
                    <a:pt x="11250549" y="67691"/>
                  </a:lnTo>
                  <a:lnTo>
                    <a:pt x="33909" y="67691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640080" y="2103120"/>
            <a:ext cx="1097280" cy="1609344"/>
            <a:chOff x="0" y="0"/>
            <a:chExt cx="1463040" cy="214579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3040" cy="2145792"/>
            </a:xfrm>
            <a:custGeom>
              <a:avLst/>
              <a:gdLst/>
              <a:ahLst/>
              <a:cxnLst/>
              <a:rect l="l" t="t" r="r" b="b"/>
              <a:pathLst>
                <a:path w="1463040" h="2145792">
                  <a:moveTo>
                    <a:pt x="0" y="0"/>
                  </a:moveTo>
                  <a:lnTo>
                    <a:pt x="1463040" y="0"/>
                  </a:lnTo>
                  <a:lnTo>
                    <a:pt x="14630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640080" y="2103120"/>
            <a:ext cx="1188720" cy="1609344"/>
            <a:chOff x="0" y="0"/>
            <a:chExt cx="1584960" cy="214579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584960" cy="2145792"/>
            </a:xfrm>
            <a:custGeom>
              <a:avLst/>
              <a:gdLst/>
              <a:ahLst/>
              <a:cxnLst/>
              <a:rect l="l" t="t" r="r" b="b"/>
              <a:pathLst>
                <a:path w="1584960" h="2145792">
                  <a:moveTo>
                    <a:pt x="0" y="0"/>
                  </a:moveTo>
                  <a:lnTo>
                    <a:pt x="1584960" y="0"/>
                  </a:lnTo>
                  <a:lnTo>
                    <a:pt x="158496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23703" r="-123703"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1584960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01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956816" y="2103120"/>
            <a:ext cx="6986016" cy="1609344"/>
            <a:chOff x="0" y="0"/>
            <a:chExt cx="9314688" cy="214579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314688" cy="2145792"/>
            </a:xfrm>
            <a:custGeom>
              <a:avLst/>
              <a:gdLst/>
              <a:ahLst/>
              <a:cxnLst/>
              <a:rect l="l" t="t" r="r" b="b"/>
              <a:pathLst>
                <a:path w="9314688" h="2145792">
                  <a:moveTo>
                    <a:pt x="0" y="0"/>
                  </a:moveTo>
                  <a:lnTo>
                    <a:pt x="9314688" y="0"/>
                  </a:lnTo>
                  <a:lnTo>
                    <a:pt x="9314688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4582" b="-34582"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9314688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Politische Rahmenbedingungen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484357" y="2077717"/>
            <a:ext cx="8463277" cy="1660141"/>
            <a:chOff x="0" y="0"/>
            <a:chExt cx="11284369" cy="2213521"/>
          </a:xfrm>
        </p:grpSpPr>
        <p:sp>
          <p:nvSpPr>
            <p:cNvPr id="35" name="Freeform 35"/>
            <p:cNvSpPr/>
            <p:nvPr/>
          </p:nvSpPr>
          <p:spPr>
            <a:xfrm>
              <a:off x="33909" y="33909"/>
              <a:ext cx="11216640" cy="2145792"/>
            </a:xfrm>
            <a:custGeom>
              <a:avLst/>
              <a:gdLst/>
              <a:ahLst/>
              <a:cxnLst/>
              <a:rect l="l" t="t" r="r" b="b"/>
              <a:pathLst>
                <a:path w="11216640" h="2145792">
                  <a:moveTo>
                    <a:pt x="0" y="0"/>
                  </a:moveTo>
                  <a:lnTo>
                    <a:pt x="11216640" y="0"/>
                  </a:lnTo>
                  <a:lnTo>
                    <a:pt x="112166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FAF6EE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11284458" cy="2213610"/>
            </a:xfrm>
            <a:custGeom>
              <a:avLst/>
              <a:gdLst/>
              <a:ahLst/>
              <a:cxnLst/>
              <a:rect l="l" t="t" r="r" b="b"/>
              <a:pathLst>
                <a:path w="11284458" h="2213610">
                  <a:moveTo>
                    <a:pt x="33909" y="0"/>
                  </a:moveTo>
                  <a:lnTo>
                    <a:pt x="11250549" y="0"/>
                  </a:lnTo>
                  <a:cubicBezTo>
                    <a:pt x="11269218" y="0"/>
                    <a:pt x="11284458" y="15113"/>
                    <a:pt x="11284458" y="33909"/>
                  </a:cubicBezTo>
                  <a:lnTo>
                    <a:pt x="11284458" y="2179701"/>
                  </a:lnTo>
                  <a:cubicBezTo>
                    <a:pt x="11284458" y="2198370"/>
                    <a:pt x="11269345" y="2213610"/>
                    <a:pt x="11250549" y="2213610"/>
                  </a:cubicBezTo>
                  <a:lnTo>
                    <a:pt x="33909" y="2213610"/>
                  </a:lnTo>
                  <a:cubicBezTo>
                    <a:pt x="15240" y="2213610"/>
                    <a:pt x="0" y="2198497"/>
                    <a:pt x="0" y="2179701"/>
                  </a:cubicBezTo>
                  <a:lnTo>
                    <a:pt x="0" y="33909"/>
                  </a:lnTo>
                  <a:cubicBezTo>
                    <a:pt x="0" y="15113"/>
                    <a:pt x="15113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2179701"/>
                  </a:lnTo>
                  <a:lnTo>
                    <a:pt x="33909" y="2179701"/>
                  </a:lnTo>
                  <a:lnTo>
                    <a:pt x="33909" y="2145792"/>
                  </a:lnTo>
                  <a:lnTo>
                    <a:pt x="11250549" y="2145792"/>
                  </a:lnTo>
                  <a:lnTo>
                    <a:pt x="11250549" y="2179701"/>
                  </a:lnTo>
                  <a:lnTo>
                    <a:pt x="11216640" y="2179701"/>
                  </a:lnTo>
                  <a:lnTo>
                    <a:pt x="11216640" y="33909"/>
                  </a:lnTo>
                  <a:lnTo>
                    <a:pt x="11250549" y="33909"/>
                  </a:lnTo>
                  <a:lnTo>
                    <a:pt x="11250549" y="67691"/>
                  </a:lnTo>
                  <a:lnTo>
                    <a:pt x="33909" y="67691"/>
                  </a:ln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9509760" y="2103120"/>
            <a:ext cx="1097280" cy="1609344"/>
            <a:chOff x="0" y="0"/>
            <a:chExt cx="1463040" cy="214579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463040" cy="2145792"/>
            </a:xfrm>
            <a:custGeom>
              <a:avLst/>
              <a:gdLst/>
              <a:ahLst/>
              <a:cxnLst/>
              <a:rect l="l" t="t" r="r" b="b"/>
              <a:pathLst>
                <a:path w="1463040" h="2145792">
                  <a:moveTo>
                    <a:pt x="0" y="0"/>
                  </a:moveTo>
                  <a:lnTo>
                    <a:pt x="1463040" y="0"/>
                  </a:lnTo>
                  <a:lnTo>
                    <a:pt x="14630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9509760" y="2103120"/>
            <a:ext cx="1188720" cy="1609344"/>
            <a:chOff x="0" y="0"/>
            <a:chExt cx="1584960" cy="214579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584960" cy="2145792"/>
            </a:xfrm>
            <a:custGeom>
              <a:avLst/>
              <a:gdLst/>
              <a:ahLst/>
              <a:cxnLst/>
              <a:rect l="l" t="t" r="r" b="b"/>
              <a:pathLst>
                <a:path w="1584960" h="2145792">
                  <a:moveTo>
                    <a:pt x="0" y="0"/>
                  </a:moveTo>
                  <a:lnTo>
                    <a:pt x="1584960" y="0"/>
                  </a:lnTo>
                  <a:lnTo>
                    <a:pt x="158496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23703" r="-123703"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0" y="-9525"/>
              <a:ext cx="1584960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02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826496" y="2103120"/>
            <a:ext cx="6986016" cy="1609344"/>
            <a:chOff x="0" y="0"/>
            <a:chExt cx="9314688" cy="214579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314688" cy="2145792"/>
            </a:xfrm>
            <a:custGeom>
              <a:avLst/>
              <a:gdLst/>
              <a:ahLst/>
              <a:cxnLst/>
              <a:rect l="l" t="t" r="r" b="b"/>
              <a:pathLst>
                <a:path w="9314688" h="2145792">
                  <a:moveTo>
                    <a:pt x="0" y="0"/>
                  </a:moveTo>
                  <a:lnTo>
                    <a:pt x="9314688" y="0"/>
                  </a:lnTo>
                  <a:lnTo>
                    <a:pt x="9314688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4582" b="-34582"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0" y="-9525"/>
              <a:ext cx="9314688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Frauenbild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14677" y="3997957"/>
            <a:ext cx="8463277" cy="1660141"/>
            <a:chOff x="0" y="0"/>
            <a:chExt cx="11284369" cy="2213521"/>
          </a:xfrm>
        </p:grpSpPr>
        <p:sp>
          <p:nvSpPr>
            <p:cNvPr id="46" name="Freeform 46"/>
            <p:cNvSpPr/>
            <p:nvPr/>
          </p:nvSpPr>
          <p:spPr>
            <a:xfrm>
              <a:off x="33909" y="33909"/>
              <a:ext cx="11216640" cy="2145792"/>
            </a:xfrm>
            <a:custGeom>
              <a:avLst/>
              <a:gdLst/>
              <a:ahLst/>
              <a:cxnLst/>
              <a:rect l="l" t="t" r="r" b="b"/>
              <a:pathLst>
                <a:path w="11216640" h="2145792">
                  <a:moveTo>
                    <a:pt x="0" y="0"/>
                  </a:moveTo>
                  <a:lnTo>
                    <a:pt x="11216640" y="0"/>
                  </a:lnTo>
                  <a:lnTo>
                    <a:pt x="112166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FAF6EE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0"/>
              <a:ext cx="11284458" cy="2213610"/>
            </a:xfrm>
            <a:custGeom>
              <a:avLst/>
              <a:gdLst/>
              <a:ahLst/>
              <a:cxnLst/>
              <a:rect l="l" t="t" r="r" b="b"/>
              <a:pathLst>
                <a:path w="11284458" h="2213610">
                  <a:moveTo>
                    <a:pt x="33909" y="0"/>
                  </a:moveTo>
                  <a:lnTo>
                    <a:pt x="11250549" y="0"/>
                  </a:lnTo>
                  <a:cubicBezTo>
                    <a:pt x="11269218" y="0"/>
                    <a:pt x="11284458" y="15113"/>
                    <a:pt x="11284458" y="33909"/>
                  </a:cubicBezTo>
                  <a:lnTo>
                    <a:pt x="11284458" y="2179701"/>
                  </a:lnTo>
                  <a:cubicBezTo>
                    <a:pt x="11284458" y="2198370"/>
                    <a:pt x="11269345" y="2213610"/>
                    <a:pt x="11250549" y="2213610"/>
                  </a:cubicBezTo>
                  <a:lnTo>
                    <a:pt x="33909" y="2213610"/>
                  </a:lnTo>
                  <a:cubicBezTo>
                    <a:pt x="15240" y="2213610"/>
                    <a:pt x="0" y="2198497"/>
                    <a:pt x="0" y="2179701"/>
                  </a:cubicBezTo>
                  <a:lnTo>
                    <a:pt x="0" y="33909"/>
                  </a:lnTo>
                  <a:cubicBezTo>
                    <a:pt x="0" y="15113"/>
                    <a:pt x="15113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2179701"/>
                  </a:lnTo>
                  <a:lnTo>
                    <a:pt x="33909" y="2179701"/>
                  </a:lnTo>
                  <a:lnTo>
                    <a:pt x="33909" y="2145792"/>
                  </a:lnTo>
                  <a:lnTo>
                    <a:pt x="11250549" y="2145792"/>
                  </a:lnTo>
                  <a:lnTo>
                    <a:pt x="11250549" y="2179701"/>
                  </a:lnTo>
                  <a:lnTo>
                    <a:pt x="11216640" y="2179701"/>
                  </a:lnTo>
                  <a:lnTo>
                    <a:pt x="11216640" y="33909"/>
                  </a:lnTo>
                  <a:lnTo>
                    <a:pt x="11250549" y="33909"/>
                  </a:lnTo>
                  <a:lnTo>
                    <a:pt x="11250549" y="67691"/>
                  </a:lnTo>
                  <a:lnTo>
                    <a:pt x="33909" y="67691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640080" y="4023360"/>
            <a:ext cx="1097280" cy="1609344"/>
            <a:chOff x="0" y="0"/>
            <a:chExt cx="1463040" cy="214579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463040" cy="2145792"/>
            </a:xfrm>
            <a:custGeom>
              <a:avLst/>
              <a:gdLst/>
              <a:ahLst/>
              <a:cxnLst/>
              <a:rect l="l" t="t" r="r" b="b"/>
              <a:pathLst>
                <a:path w="1463040" h="2145792">
                  <a:moveTo>
                    <a:pt x="0" y="0"/>
                  </a:moveTo>
                  <a:lnTo>
                    <a:pt x="1463040" y="0"/>
                  </a:lnTo>
                  <a:lnTo>
                    <a:pt x="14630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640080" y="4023360"/>
            <a:ext cx="1188720" cy="1609344"/>
            <a:chOff x="0" y="0"/>
            <a:chExt cx="1584960" cy="214579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584960" cy="2145792"/>
            </a:xfrm>
            <a:custGeom>
              <a:avLst/>
              <a:gdLst/>
              <a:ahLst/>
              <a:cxnLst/>
              <a:rect l="l" t="t" r="r" b="b"/>
              <a:pathLst>
                <a:path w="1584960" h="2145792">
                  <a:moveTo>
                    <a:pt x="0" y="0"/>
                  </a:moveTo>
                  <a:lnTo>
                    <a:pt x="1584960" y="0"/>
                  </a:lnTo>
                  <a:lnTo>
                    <a:pt x="158496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23703" r="-123703"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1584960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03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956816" y="4023360"/>
            <a:ext cx="6986016" cy="1609344"/>
            <a:chOff x="0" y="0"/>
            <a:chExt cx="9314688" cy="2145792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9314688" cy="2145792"/>
            </a:xfrm>
            <a:custGeom>
              <a:avLst/>
              <a:gdLst/>
              <a:ahLst/>
              <a:cxnLst/>
              <a:rect l="l" t="t" r="r" b="b"/>
              <a:pathLst>
                <a:path w="9314688" h="2145792">
                  <a:moveTo>
                    <a:pt x="0" y="0"/>
                  </a:moveTo>
                  <a:lnTo>
                    <a:pt x="9314688" y="0"/>
                  </a:lnTo>
                  <a:lnTo>
                    <a:pt x="9314688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4582" b="-34582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0" y="-9525"/>
              <a:ext cx="9314688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Versorgung der Menschen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484357" y="3997957"/>
            <a:ext cx="8463277" cy="1660141"/>
            <a:chOff x="0" y="0"/>
            <a:chExt cx="11284369" cy="2213521"/>
          </a:xfrm>
        </p:grpSpPr>
        <p:sp>
          <p:nvSpPr>
            <p:cNvPr id="57" name="Freeform 57"/>
            <p:cNvSpPr/>
            <p:nvPr/>
          </p:nvSpPr>
          <p:spPr>
            <a:xfrm>
              <a:off x="33909" y="33909"/>
              <a:ext cx="11216640" cy="2145792"/>
            </a:xfrm>
            <a:custGeom>
              <a:avLst/>
              <a:gdLst/>
              <a:ahLst/>
              <a:cxnLst/>
              <a:rect l="l" t="t" r="r" b="b"/>
              <a:pathLst>
                <a:path w="11216640" h="2145792">
                  <a:moveTo>
                    <a:pt x="0" y="0"/>
                  </a:moveTo>
                  <a:lnTo>
                    <a:pt x="11216640" y="0"/>
                  </a:lnTo>
                  <a:lnTo>
                    <a:pt x="112166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FAF6EE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11284458" cy="2213610"/>
            </a:xfrm>
            <a:custGeom>
              <a:avLst/>
              <a:gdLst/>
              <a:ahLst/>
              <a:cxnLst/>
              <a:rect l="l" t="t" r="r" b="b"/>
              <a:pathLst>
                <a:path w="11284458" h="2213610">
                  <a:moveTo>
                    <a:pt x="33909" y="0"/>
                  </a:moveTo>
                  <a:lnTo>
                    <a:pt x="11250549" y="0"/>
                  </a:lnTo>
                  <a:cubicBezTo>
                    <a:pt x="11269218" y="0"/>
                    <a:pt x="11284458" y="15113"/>
                    <a:pt x="11284458" y="33909"/>
                  </a:cubicBezTo>
                  <a:lnTo>
                    <a:pt x="11284458" y="2179701"/>
                  </a:lnTo>
                  <a:cubicBezTo>
                    <a:pt x="11284458" y="2198370"/>
                    <a:pt x="11269345" y="2213610"/>
                    <a:pt x="11250549" y="2213610"/>
                  </a:cubicBezTo>
                  <a:lnTo>
                    <a:pt x="33909" y="2213610"/>
                  </a:lnTo>
                  <a:cubicBezTo>
                    <a:pt x="15240" y="2213610"/>
                    <a:pt x="0" y="2198497"/>
                    <a:pt x="0" y="2179701"/>
                  </a:cubicBezTo>
                  <a:lnTo>
                    <a:pt x="0" y="33909"/>
                  </a:lnTo>
                  <a:cubicBezTo>
                    <a:pt x="0" y="15113"/>
                    <a:pt x="15113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2179701"/>
                  </a:lnTo>
                  <a:lnTo>
                    <a:pt x="33909" y="2179701"/>
                  </a:lnTo>
                  <a:lnTo>
                    <a:pt x="33909" y="2145792"/>
                  </a:lnTo>
                  <a:lnTo>
                    <a:pt x="11250549" y="2145792"/>
                  </a:lnTo>
                  <a:lnTo>
                    <a:pt x="11250549" y="2179701"/>
                  </a:lnTo>
                  <a:lnTo>
                    <a:pt x="11216640" y="2179701"/>
                  </a:lnTo>
                  <a:lnTo>
                    <a:pt x="11216640" y="33909"/>
                  </a:lnTo>
                  <a:lnTo>
                    <a:pt x="11250549" y="33909"/>
                  </a:lnTo>
                  <a:lnTo>
                    <a:pt x="11250549" y="67691"/>
                  </a:lnTo>
                  <a:lnTo>
                    <a:pt x="33909" y="67691"/>
                  </a:ln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9509760" y="4023360"/>
            <a:ext cx="1097280" cy="1609344"/>
            <a:chOff x="0" y="0"/>
            <a:chExt cx="1463040" cy="2145792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463040" cy="2145792"/>
            </a:xfrm>
            <a:custGeom>
              <a:avLst/>
              <a:gdLst/>
              <a:ahLst/>
              <a:cxnLst/>
              <a:rect l="l" t="t" r="r" b="b"/>
              <a:pathLst>
                <a:path w="1463040" h="2145792">
                  <a:moveTo>
                    <a:pt x="0" y="0"/>
                  </a:moveTo>
                  <a:lnTo>
                    <a:pt x="1463040" y="0"/>
                  </a:lnTo>
                  <a:lnTo>
                    <a:pt x="14630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9509760" y="4023360"/>
            <a:ext cx="1188720" cy="1609344"/>
            <a:chOff x="0" y="0"/>
            <a:chExt cx="1584960" cy="2145792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1584960" cy="2145792"/>
            </a:xfrm>
            <a:custGeom>
              <a:avLst/>
              <a:gdLst/>
              <a:ahLst/>
              <a:cxnLst/>
              <a:rect l="l" t="t" r="r" b="b"/>
              <a:pathLst>
                <a:path w="1584960" h="2145792">
                  <a:moveTo>
                    <a:pt x="0" y="0"/>
                  </a:moveTo>
                  <a:lnTo>
                    <a:pt x="1584960" y="0"/>
                  </a:lnTo>
                  <a:lnTo>
                    <a:pt x="158496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23703" r="-123703"/>
              </a:stretch>
            </a:blipFill>
          </p:spPr>
        </p:sp>
        <p:sp>
          <p:nvSpPr>
            <p:cNvPr id="63" name="TextBox 63"/>
            <p:cNvSpPr txBox="1"/>
            <p:nvPr/>
          </p:nvSpPr>
          <p:spPr>
            <a:xfrm>
              <a:off x="0" y="-9525"/>
              <a:ext cx="1584960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04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0826496" y="4023360"/>
            <a:ext cx="6986016" cy="1609344"/>
            <a:chOff x="0" y="0"/>
            <a:chExt cx="9314688" cy="2145792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9314688" cy="2145792"/>
            </a:xfrm>
            <a:custGeom>
              <a:avLst/>
              <a:gdLst/>
              <a:ahLst/>
              <a:cxnLst/>
              <a:rect l="l" t="t" r="r" b="b"/>
              <a:pathLst>
                <a:path w="9314688" h="2145792">
                  <a:moveTo>
                    <a:pt x="0" y="0"/>
                  </a:moveTo>
                  <a:lnTo>
                    <a:pt x="9314688" y="0"/>
                  </a:lnTo>
                  <a:lnTo>
                    <a:pt x="9314688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4582" b="-34582"/>
              </a:stretch>
            </a:blipFill>
          </p:spPr>
        </p:sp>
        <p:sp>
          <p:nvSpPr>
            <p:cNvPr id="66" name="TextBox 66"/>
            <p:cNvSpPr txBox="1"/>
            <p:nvPr/>
          </p:nvSpPr>
          <p:spPr>
            <a:xfrm>
              <a:off x="0" y="-9525"/>
              <a:ext cx="9314688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Arbeit und Freizeit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614677" y="5918197"/>
            <a:ext cx="8463277" cy="1660141"/>
            <a:chOff x="0" y="0"/>
            <a:chExt cx="11284369" cy="2213521"/>
          </a:xfrm>
        </p:grpSpPr>
        <p:sp>
          <p:nvSpPr>
            <p:cNvPr id="68" name="Freeform 68"/>
            <p:cNvSpPr/>
            <p:nvPr/>
          </p:nvSpPr>
          <p:spPr>
            <a:xfrm>
              <a:off x="33909" y="33909"/>
              <a:ext cx="11216640" cy="2145792"/>
            </a:xfrm>
            <a:custGeom>
              <a:avLst/>
              <a:gdLst/>
              <a:ahLst/>
              <a:cxnLst/>
              <a:rect l="l" t="t" r="r" b="b"/>
              <a:pathLst>
                <a:path w="11216640" h="2145792">
                  <a:moveTo>
                    <a:pt x="0" y="0"/>
                  </a:moveTo>
                  <a:lnTo>
                    <a:pt x="11216640" y="0"/>
                  </a:lnTo>
                  <a:lnTo>
                    <a:pt x="112166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FAF6EE"/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0" y="0"/>
              <a:ext cx="11284458" cy="2213610"/>
            </a:xfrm>
            <a:custGeom>
              <a:avLst/>
              <a:gdLst/>
              <a:ahLst/>
              <a:cxnLst/>
              <a:rect l="l" t="t" r="r" b="b"/>
              <a:pathLst>
                <a:path w="11284458" h="2213610">
                  <a:moveTo>
                    <a:pt x="33909" y="0"/>
                  </a:moveTo>
                  <a:lnTo>
                    <a:pt x="11250549" y="0"/>
                  </a:lnTo>
                  <a:cubicBezTo>
                    <a:pt x="11269218" y="0"/>
                    <a:pt x="11284458" y="15113"/>
                    <a:pt x="11284458" y="33909"/>
                  </a:cubicBezTo>
                  <a:lnTo>
                    <a:pt x="11284458" y="2179701"/>
                  </a:lnTo>
                  <a:cubicBezTo>
                    <a:pt x="11284458" y="2198370"/>
                    <a:pt x="11269345" y="2213610"/>
                    <a:pt x="11250549" y="2213610"/>
                  </a:cubicBezTo>
                  <a:lnTo>
                    <a:pt x="33909" y="2213610"/>
                  </a:lnTo>
                  <a:cubicBezTo>
                    <a:pt x="15240" y="2213610"/>
                    <a:pt x="0" y="2198497"/>
                    <a:pt x="0" y="2179701"/>
                  </a:cubicBezTo>
                  <a:lnTo>
                    <a:pt x="0" y="33909"/>
                  </a:lnTo>
                  <a:cubicBezTo>
                    <a:pt x="0" y="15113"/>
                    <a:pt x="15113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2179701"/>
                  </a:lnTo>
                  <a:lnTo>
                    <a:pt x="33909" y="2179701"/>
                  </a:lnTo>
                  <a:lnTo>
                    <a:pt x="33909" y="2145792"/>
                  </a:lnTo>
                  <a:lnTo>
                    <a:pt x="11250549" y="2145792"/>
                  </a:lnTo>
                  <a:lnTo>
                    <a:pt x="11250549" y="2179701"/>
                  </a:lnTo>
                  <a:lnTo>
                    <a:pt x="11216640" y="2179701"/>
                  </a:lnTo>
                  <a:lnTo>
                    <a:pt x="11216640" y="33909"/>
                  </a:lnTo>
                  <a:lnTo>
                    <a:pt x="11250549" y="33909"/>
                  </a:lnTo>
                  <a:lnTo>
                    <a:pt x="11250549" y="67691"/>
                  </a:lnTo>
                  <a:lnTo>
                    <a:pt x="33909" y="67691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70" name="Group 70"/>
          <p:cNvGrpSpPr/>
          <p:nvPr/>
        </p:nvGrpSpPr>
        <p:grpSpPr>
          <a:xfrm>
            <a:off x="640080" y="5943600"/>
            <a:ext cx="1097280" cy="1609344"/>
            <a:chOff x="0" y="0"/>
            <a:chExt cx="1463040" cy="2145792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463040" cy="2145792"/>
            </a:xfrm>
            <a:custGeom>
              <a:avLst/>
              <a:gdLst/>
              <a:ahLst/>
              <a:cxnLst/>
              <a:rect l="l" t="t" r="r" b="b"/>
              <a:pathLst>
                <a:path w="1463040" h="2145792">
                  <a:moveTo>
                    <a:pt x="0" y="0"/>
                  </a:moveTo>
                  <a:lnTo>
                    <a:pt x="1463040" y="0"/>
                  </a:lnTo>
                  <a:lnTo>
                    <a:pt x="14630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72" name="Group 72"/>
          <p:cNvGrpSpPr/>
          <p:nvPr/>
        </p:nvGrpSpPr>
        <p:grpSpPr>
          <a:xfrm>
            <a:off x="640080" y="5943600"/>
            <a:ext cx="1188720" cy="1609344"/>
            <a:chOff x="0" y="0"/>
            <a:chExt cx="1584960" cy="2145792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1584960" cy="2145792"/>
            </a:xfrm>
            <a:custGeom>
              <a:avLst/>
              <a:gdLst/>
              <a:ahLst/>
              <a:cxnLst/>
              <a:rect l="l" t="t" r="r" b="b"/>
              <a:pathLst>
                <a:path w="1584960" h="2145792">
                  <a:moveTo>
                    <a:pt x="0" y="0"/>
                  </a:moveTo>
                  <a:lnTo>
                    <a:pt x="1584960" y="0"/>
                  </a:lnTo>
                  <a:lnTo>
                    <a:pt x="158496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23703" r="-123703"/>
              </a:stretch>
            </a:blipFill>
          </p:spPr>
        </p:sp>
        <p:sp>
          <p:nvSpPr>
            <p:cNvPr id="74" name="TextBox 74"/>
            <p:cNvSpPr txBox="1"/>
            <p:nvPr/>
          </p:nvSpPr>
          <p:spPr>
            <a:xfrm>
              <a:off x="0" y="-9525"/>
              <a:ext cx="1584960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05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956816" y="5943600"/>
            <a:ext cx="6986016" cy="1609344"/>
            <a:chOff x="0" y="0"/>
            <a:chExt cx="9314688" cy="2145792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9314688" cy="2145792"/>
            </a:xfrm>
            <a:custGeom>
              <a:avLst/>
              <a:gdLst/>
              <a:ahLst/>
              <a:cxnLst/>
              <a:rect l="l" t="t" r="r" b="b"/>
              <a:pathLst>
                <a:path w="9314688" h="2145792">
                  <a:moveTo>
                    <a:pt x="0" y="0"/>
                  </a:moveTo>
                  <a:lnTo>
                    <a:pt x="9314688" y="0"/>
                  </a:lnTo>
                  <a:lnTo>
                    <a:pt x="9314688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4582" b="-34582"/>
              </a:stretch>
            </a:blipFill>
          </p:spPr>
        </p:sp>
        <p:sp>
          <p:nvSpPr>
            <p:cNvPr id="77" name="TextBox 77"/>
            <p:cNvSpPr txBox="1"/>
            <p:nvPr/>
          </p:nvSpPr>
          <p:spPr>
            <a:xfrm>
              <a:off x="0" y="-9525"/>
              <a:ext cx="9314688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Erziehung und Bildung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9484357" y="5918197"/>
            <a:ext cx="8463277" cy="1660141"/>
            <a:chOff x="0" y="0"/>
            <a:chExt cx="11284369" cy="2213521"/>
          </a:xfrm>
        </p:grpSpPr>
        <p:sp>
          <p:nvSpPr>
            <p:cNvPr id="79" name="Freeform 79"/>
            <p:cNvSpPr/>
            <p:nvPr/>
          </p:nvSpPr>
          <p:spPr>
            <a:xfrm>
              <a:off x="33909" y="33909"/>
              <a:ext cx="11216640" cy="2145792"/>
            </a:xfrm>
            <a:custGeom>
              <a:avLst/>
              <a:gdLst/>
              <a:ahLst/>
              <a:cxnLst/>
              <a:rect l="l" t="t" r="r" b="b"/>
              <a:pathLst>
                <a:path w="11216640" h="2145792">
                  <a:moveTo>
                    <a:pt x="0" y="0"/>
                  </a:moveTo>
                  <a:lnTo>
                    <a:pt x="11216640" y="0"/>
                  </a:lnTo>
                  <a:lnTo>
                    <a:pt x="112166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FAF6EE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0" y="0"/>
              <a:ext cx="11284458" cy="2213610"/>
            </a:xfrm>
            <a:custGeom>
              <a:avLst/>
              <a:gdLst/>
              <a:ahLst/>
              <a:cxnLst/>
              <a:rect l="l" t="t" r="r" b="b"/>
              <a:pathLst>
                <a:path w="11284458" h="2213610">
                  <a:moveTo>
                    <a:pt x="33909" y="0"/>
                  </a:moveTo>
                  <a:lnTo>
                    <a:pt x="11250549" y="0"/>
                  </a:lnTo>
                  <a:cubicBezTo>
                    <a:pt x="11269218" y="0"/>
                    <a:pt x="11284458" y="15113"/>
                    <a:pt x="11284458" y="33909"/>
                  </a:cubicBezTo>
                  <a:lnTo>
                    <a:pt x="11284458" y="2179701"/>
                  </a:lnTo>
                  <a:cubicBezTo>
                    <a:pt x="11284458" y="2198370"/>
                    <a:pt x="11269345" y="2213610"/>
                    <a:pt x="11250549" y="2213610"/>
                  </a:cubicBezTo>
                  <a:lnTo>
                    <a:pt x="33909" y="2213610"/>
                  </a:lnTo>
                  <a:cubicBezTo>
                    <a:pt x="15240" y="2213610"/>
                    <a:pt x="0" y="2198497"/>
                    <a:pt x="0" y="2179701"/>
                  </a:cubicBezTo>
                  <a:lnTo>
                    <a:pt x="0" y="33909"/>
                  </a:lnTo>
                  <a:cubicBezTo>
                    <a:pt x="0" y="15113"/>
                    <a:pt x="15113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2179701"/>
                  </a:lnTo>
                  <a:lnTo>
                    <a:pt x="33909" y="2179701"/>
                  </a:lnTo>
                  <a:lnTo>
                    <a:pt x="33909" y="2145792"/>
                  </a:lnTo>
                  <a:lnTo>
                    <a:pt x="11250549" y="2145792"/>
                  </a:lnTo>
                  <a:lnTo>
                    <a:pt x="11250549" y="2179701"/>
                  </a:lnTo>
                  <a:lnTo>
                    <a:pt x="11216640" y="2179701"/>
                  </a:lnTo>
                  <a:lnTo>
                    <a:pt x="11216640" y="33909"/>
                  </a:lnTo>
                  <a:lnTo>
                    <a:pt x="11250549" y="33909"/>
                  </a:lnTo>
                  <a:lnTo>
                    <a:pt x="11250549" y="67691"/>
                  </a:lnTo>
                  <a:lnTo>
                    <a:pt x="33909" y="67691"/>
                  </a:ln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81" name="Group 81"/>
          <p:cNvGrpSpPr/>
          <p:nvPr/>
        </p:nvGrpSpPr>
        <p:grpSpPr>
          <a:xfrm>
            <a:off x="9509760" y="5943600"/>
            <a:ext cx="1097280" cy="1609344"/>
            <a:chOff x="0" y="0"/>
            <a:chExt cx="1463040" cy="2145792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1463040" cy="2145792"/>
            </a:xfrm>
            <a:custGeom>
              <a:avLst/>
              <a:gdLst/>
              <a:ahLst/>
              <a:cxnLst/>
              <a:rect l="l" t="t" r="r" b="b"/>
              <a:pathLst>
                <a:path w="1463040" h="2145792">
                  <a:moveTo>
                    <a:pt x="0" y="0"/>
                  </a:moveTo>
                  <a:lnTo>
                    <a:pt x="1463040" y="0"/>
                  </a:lnTo>
                  <a:lnTo>
                    <a:pt x="1463040" y="2145792"/>
                  </a:lnTo>
                  <a:lnTo>
                    <a:pt x="0" y="2145792"/>
                  </a:ln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83" name="Group 83"/>
          <p:cNvGrpSpPr/>
          <p:nvPr/>
        </p:nvGrpSpPr>
        <p:grpSpPr>
          <a:xfrm>
            <a:off x="9509760" y="5943600"/>
            <a:ext cx="1188720" cy="1609344"/>
            <a:chOff x="0" y="0"/>
            <a:chExt cx="1584960" cy="2145792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1584960" cy="2145792"/>
            </a:xfrm>
            <a:custGeom>
              <a:avLst/>
              <a:gdLst/>
              <a:ahLst/>
              <a:cxnLst/>
              <a:rect l="l" t="t" r="r" b="b"/>
              <a:pathLst>
                <a:path w="1584960" h="2145792">
                  <a:moveTo>
                    <a:pt x="0" y="0"/>
                  </a:moveTo>
                  <a:lnTo>
                    <a:pt x="1584960" y="0"/>
                  </a:lnTo>
                  <a:lnTo>
                    <a:pt x="1584960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23703" r="-123703"/>
              </a:stretch>
            </a:blipFill>
          </p:spPr>
        </p:sp>
        <p:sp>
          <p:nvSpPr>
            <p:cNvPr id="85" name="TextBox 85"/>
            <p:cNvSpPr txBox="1"/>
            <p:nvPr/>
          </p:nvSpPr>
          <p:spPr>
            <a:xfrm>
              <a:off x="0" y="-9525"/>
              <a:ext cx="1584960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06</a:t>
              </a: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0826496" y="5943600"/>
            <a:ext cx="6986016" cy="1609344"/>
            <a:chOff x="0" y="0"/>
            <a:chExt cx="9314688" cy="2145792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9314688" cy="2145792"/>
            </a:xfrm>
            <a:custGeom>
              <a:avLst/>
              <a:gdLst/>
              <a:ahLst/>
              <a:cxnLst/>
              <a:rect l="l" t="t" r="r" b="b"/>
              <a:pathLst>
                <a:path w="9314688" h="2145792">
                  <a:moveTo>
                    <a:pt x="0" y="0"/>
                  </a:moveTo>
                  <a:lnTo>
                    <a:pt x="9314688" y="0"/>
                  </a:lnTo>
                  <a:lnTo>
                    <a:pt x="9314688" y="2145792"/>
                  </a:lnTo>
                  <a:lnTo>
                    <a:pt x="0" y="2145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4582" b="-34582"/>
              </a:stretch>
            </a:blipFill>
          </p:spPr>
        </p:sp>
        <p:sp>
          <p:nvSpPr>
            <p:cNvPr id="88" name="TextBox 88"/>
            <p:cNvSpPr txBox="1"/>
            <p:nvPr/>
          </p:nvSpPr>
          <p:spPr>
            <a:xfrm>
              <a:off x="0" y="-9525"/>
              <a:ext cx="9314688" cy="21553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Soziale Absicherung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19456"/>
            <a:chOff x="0" y="0"/>
            <a:chExt cx="24384000" cy="292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92608"/>
            </a:xfrm>
            <a:custGeom>
              <a:avLst/>
              <a:gdLst/>
              <a:ahLst/>
              <a:cxnLst/>
              <a:rect l="l" t="t" r="r" b="b"/>
              <a:pathLst>
                <a:path w="24384000" h="292608">
                  <a:moveTo>
                    <a:pt x="0" y="0"/>
                  </a:moveTo>
                  <a:lnTo>
                    <a:pt x="24384000" y="0"/>
                  </a:lnTo>
                  <a:lnTo>
                    <a:pt x="24384000" y="292608"/>
                  </a:lnTo>
                  <a:lnTo>
                    <a:pt x="0" y="29260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58400"/>
            <a:ext cx="18288000" cy="228600"/>
            <a:chOff x="0" y="0"/>
            <a:chExt cx="24384000" cy="3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304800"/>
            </a:xfrm>
            <a:custGeom>
              <a:avLst/>
              <a:gdLst/>
              <a:ahLst/>
              <a:cxnLst/>
              <a:rect l="l" t="t" r="r" b="b"/>
              <a:pathLst>
                <a:path w="24384000" h="304800">
                  <a:moveTo>
                    <a:pt x="0" y="0"/>
                  </a:moveTo>
                  <a:lnTo>
                    <a:pt x="24384000" y="0"/>
                  </a:lnTo>
                  <a:lnTo>
                    <a:pt x="243840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667062"/>
            <a:ext cx="16459200" cy="1777807"/>
            <a:chOff x="0" y="0"/>
            <a:chExt cx="21945600" cy="2370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2370410"/>
            </a:xfrm>
            <a:custGeom>
              <a:avLst/>
              <a:gdLst/>
              <a:ahLst/>
              <a:cxnLst/>
              <a:rect l="l" t="t" r="r" b="b"/>
              <a:pathLst>
                <a:path w="21945600" h="2370410">
                  <a:moveTo>
                    <a:pt x="0" y="0"/>
                  </a:moveTo>
                  <a:lnTo>
                    <a:pt x="21945600" y="0"/>
                  </a:lnTo>
                  <a:lnTo>
                    <a:pt x="21945600" y="2370410"/>
                  </a:lnTo>
                  <a:lnTo>
                    <a:pt x="0" y="237041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6963" b="-113827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23799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4200" b="1">
                  <a:solidFill>
                    <a:srgbClr val="D4A84B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Höchste gesellschaftliche Anerkennung für Arbeit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28800" y="1947222"/>
            <a:ext cx="14630400" cy="54864"/>
            <a:chOff x="0" y="0"/>
            <a:chExt cx="19507200" cy="731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07200" cy="73152"/>
            </a:xfrm>
            <a:custGeom>
              <a:avLst/>
              <a:gdLst/>
              <a:ahLst/>
              <a:cxnLst/>
              <a:rect l="l" t="t" r="r" b="b"/>
              <a:pathLst>
                <a:path w="19507200" h="73152">
                  <a:moveTo>
                    <a:pt x="0" y="0"/>
                  </a:moveTo>
                  <a:lnTo>
                    <a:pt x="19507200" y="0"/>
                  </a:lnTo>
                  <a:lnTo>
                    <a:pt x="19507200" y="73152"/>
                  </a:lnTo>
                  <a:lnTo>
                    <a:pt x="0" y="7315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0254863" y="3313591"/>
            <a:ext cx="7233037" cy="3779262"/>
          </a:xfrm>
          <a:custGeom>
            <a:avLst/>
            <a:gdLst/>
            <a:ahLst/>
            <a:cxnLst/>
            <a:rect l="l" t="t" r="r" b="b"/>
            <a:pathLst>
              <a:path w="7233037" h="3779262">
                <a:moveTo>
                  <a:pt x="0" y="0"/>
                </a:moveTo>
                <a:lnTo>
                  <a:pt x="7233037" y="0"/>
                </a:lnTo>
                <a:lnTo>
                  <a:pt x="7233037" y="3779262"/>
                </a:lnTo>
                <a:lnTo>
                  <a:pt x="0" y="3779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41248" y="2851655"/>
            <a:ext cx="9939353" cy="6347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Gute Arbeit wurde besonders geehrt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Arbeit galt als höchste gesellschaftliche Leistung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Arbeit war mehr als nur Geld verdienen – sie war sozial und politisch wichtig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19456"/>
            <a:chOff x="0" y="0"/>
            <a:chExt cx="24384000" cy="292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92608"/>
            </a:xfrm>
            <a:custGeom>
              <a:avLst/>
              <a:gdLst/>
              <a:ahLst/>
              <a:cxnLst/>
              <a:rect l="l" t="t" r="r" b="b"/>
              <a:pathLst>
                <a:path w="24384000" h="292608">
                  <a:moveTo>
                    <a:pt x="0" y="0"/>
                  </a:moveTo>
                  <a:lnTo>
                    <a:pt x="24384000" y="0"/>
                  </a:lnTo>
                  <a:lnTo>
                    <a:pt x="24384000" y="292608"/>
                  </a:lnTo>
                  <a:lnTo>
                    <a:pt x="0" y="29260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58400"/>
            <a:ext cx="18288000" cy="228600"/>
            <a:chOff x="0" y="0"/>
            <a:chExt cx="24384000" cy="3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304800"/>
            </a:xfrm>
            <a:custGeom>
              <a:avLst/>
              <a:gdLst/>
              <a:ahLst/>
              <a:cxnLst/>
              <a:rect l="l" t="t" r="r" b="b"/>
              <a:pathLst>
                <a:path w="24384000" h="304800">
                  <a:moveTo>
                    <a:pt x="0" y="0"/>
                  </a:moveTo>
                  <a:lnTo>
                    <a:pt x="24384000" y="0"/>
                  </a:lnTo>
                  <a:lnTo>
                    <a:pt x="243840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667062"/>
            <a:ext cx="16459200" cy="1777807"/>
            <a:chOff x="0" y="0"/>
            <a:chExt cx="21945600" cy="2370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2370410"/>
            </a:xfrm>
            <a:custGeom>
              <a:avLst/>
              <a:gdLst/>
              <a:ahLst/>
              <a:cxnLst/>
              <a:rect l="l" t="t" r="r" b="b"/>
              <a:pathLst>
                <a:path w="21945600" h="2370410">
                  <a:moveTo>
                    <a:pt x="0" y="0"/>
                  </a:moveTo>
                  <a:lnTo>
                    <a:pt x="21945600" y="0"/>
                  </a:lnTo>
                  <a:lnTo>
                    <a:pt x="21945600" y="2370410"/>
                  </a:lnTo>
                  <a:lnTo>
                    <a:pt x="0" y="237041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6963" b="-113827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23799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4200" b="1">
                  <a:solidFill>
                    <a:srgbClr val="D4A84B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Planvorgaben und „Kampf um die Erfüllung der Pläne“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28800" y="1947222"/>
            <a:ext cx="14630400" cy="54864"/>
            <a:chOff x="0" y="0"/>
            <a:chExt cx="19507200" cy="731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07200" cy="73152"/>
            </a:xfrm>
            <a:custGeom>
              <a:avLst/>
              <a:gdLst/>
              <a:ahLst/>
              <a:cxnLst/>
              <a:rect l="l" t="t" r="r" b="b"/>
              <a:pathLst>
                <a:path w="19507200" h="73152">
                  <a:moveTo>
                    <a:pt x="0" y="0"/>
                  </a:moveTo>
                  <a:lnTo>
                    <a:pt x="19507200" y="0"/>
                  </a:lnTo>
                  <a:lnTo>
                    <a:pt x="19507200" y="73152"/>
                  </a:lnTo>
                  <a:lnTo>
                    <a:pt x="0" y="7315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9814704" y="2616608"/>
            <a:ext cx="7444596" cy="4113139"/>
          </a:xfrm>
          <a:custGeom>
            <a:avLst/>
            <a:gdLst/>
            <a:ahLst/>
            <a:cxnLst/>
            <a:rect l="l" t="t" r="r" b="b"/>
            <a:pathLst>
              <a:path w="7444596" h="4113139">
                <a:moveTo>
                  <a:pt x="0" y="0"/>
                </a:moveTo>
                <a:lnTo>
                  <a:pt x="7444596" y="0"/>
                </a:lnTo>
                <a:lnTo>
                  <a:pt x="7444596" y="4113139"/>
                </a:lnTo>
                <a:lnTo>
                  <a:pt x="0" y="4113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63977" y="3168561"/>
            <a:ext cx="9939353" cy="5713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Der Staat gab genaue Arbeitsziele vor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Jeder musste diese Ziele erfüllen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Arbeit war oft streng überwacht → „Kampf um Planerfüllung“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19456"/>
            <a:chOff x="0" y="0"/>
            <a:chExt cx="24384000" cy="292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92608"/>
            </a:xfrm>
            <a:custGeom>
              <a:avLst/>
              <a:gdLst/>
              <a:ahLst/>
              <a:cxnLst/>
              <a:rect l="l" t="t" r="r" b="b"/>
              <a:pathLst>
                <a:path w="24384000" h="292608">
                  <a:moveTo>
                    <a:pt x="0" y="0"/>
                  </a:moveTo>
                  <a:lnTo>
                    <a:pt x="24384000" y="0"/>
                  </a:lnTo>
                  <a:lnTo>
                    <a:pt x="24384000" y="292608"/>
                  </a:lnTo>
                  <a:lnTo>
                    <a:pt x="0" y="29260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58400"/>
            <a:ext cx="18288000" cy="228600"/>
            <a:chOff x="0" y="0"/>
            <a:chExt cx="24384000" cy="3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304800"/>
            </a:xfrm>
            <a:custGeom>
              <a:avLst/>
              <a:gdLst/>
              <a:ahLst/>
              <a:cxnLst/>
              <a:rect l="l" t="t" r="r" b="b"/>
              <a:pathLst>
                <a:path w="24384000" h="304800">
                  <a:moveTo>
                    <a:pt x="0" y="0"/>
                  </a:moveTo>
                  <a:lnTo>
                    <a:pt x="24384000" y="0"/>
                  </a:lnTo>
                  <a:lnTo>
                    <a:pt x="243840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667062"/>
            <a:ext cx="16459200" cy="1777807"/>
            <a:chOff x="0" y="0"/>
            <a:chExt cx="21945600" cy="2370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2370410"/>
            </a:xfrm>
            <a:custGeom>
              <a:avLst/>
              <a:gdLst/>
              <a:ahLst/>
              <a:cxnLst/>
              <a:rect l="l" t="t" r="r" b="b"/>
              <a:pathLst>
                <a:path w="21945600" h="2370410">
                  <a:moveTo>
                    <a:pt x="0" y="0"/>
                  </a:moveTo>
                  <a:lnTo>
                    <a:pt x="21945600" y="0"/>
                  </a:lnTo>
                  <a:lnTo>
                    <a:pt x="21945600" y="2370410"/>
                  </a:lnTo>
                  <a:lnTo>
                    <a:pt x="0" y="237041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6963" b="-113827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23799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4200" b="1">
                  <a:solidFill>
                    <a:srgbClr val="D4A84B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Kollektivarbeit und Betriebsgemeinschaften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28800" y="1947222"/>
            <a:ext cx="14630400" cy="54864"/>
            <a:chOff x="0" y="0"/>
            <a:chExt cx="19507200" cy="731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07200" cy="73152"/>
            </a:xfrm>
            <a:custGeom>
              <a:avLst/>
              <a:gdLst/>
              <a:ahLst/>
              <a:cxnLst/>
              <a:rect l="l" t="t" r="r" b="b"/>
              <a:pathLst>
                <a:path w="19507200" h="73152">
                  <a:moveTo>
                    <a:pt x="0" y="0"/>
                  </a:moveTo>
                  <a:lnTo>
                    <a:pt x="19507200" y="0"/>
                  </a:lnTo>
                  <a:lnTo>
                    <a:pt x="19507200" y="73152"/>
                  </a:lnTo>
                  <a:lnTo>
                    <a:pt x="0" y="7315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407125" y="2910649"/>
            <a:ext cx="9939353" cy="6347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Menschen arbeiteten meist in Gruppen (Kollektiven)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Der Betrieb war eine Gemeinschaft → Zusammenhalt war wichtig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Ziele wurden gemeinsam erreicht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525942" y="2892544"/>
            <a:ext cx="6115712" cy="4059304"/>
          </a:xfrm>
          <a:custGeom>
            <a:avLst/>
            <a:gdLst/>
            <a:ahLst/>
            <a:cxnLst/>
            <a:rect l="l" t="t" r="r" b="b"/>
            <a:pathLst>
              <a:path w="6115712" h="4059304">
                <a:moveTo>
                  <a:pt x="0" y="0"/>
                </a:moveTo>
                <a:lnTo>
                  <a:pt x="6115712" y="0"/>
                </a:lnTo>
                <a:lnTo>
                  <a:pt x="6115712" y="4059304"/>
                </a:lnTo>
                <a:lnTo>
                  <a:pt x="0" y="4059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19456"/>
            <a:chOff x="0" y="0"/>
            <a:chExt cx="24384000" cy="292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92608"/>
            </a:xfrm>
            <a:custGeom>
              <a:avLst/>
              <a:gdLst/>
              <a:ahLst/>
              <a:cxnLst/>
              <a:rect l="l" t="t" r="r" b="b"/>
              <a:pathLst>
                <a:path w="24384000" h="292608">
                  <a:moveTo>
                    <a:pt x="0" y="0"/>
                  </a:moveTo>
                  <a:lnTo>
                    <a:pt x="24384000" y="0"/>
                  </a:lnTo>
                  <a:lnTo>
                    <a:pt x="24384000" y="292608"/>
                  </a:lnTo>
                  <a:lnTo>
                    <a:pt x="0" y="29260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58400"/>
            <a:ext cx="18288000" cy="228600"/>
            <a:chOff x="0" y="0"/>
            <a:chExt cx="24384000" cy="3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304800"/>
            </a:xfrm>
            <a:custGeom>
              <a:avLst/>
              <a:gdLst/>
              <a:ahLst/>
              <a:cxnLst/>
              <a:rect l="l" t="t" r="r" b="b"/>
              <a:pathLst>
                <a:path w="24384000" h="304800">
                  <a:moveTo>
                    <a:pt x="0" y="0"/>
                  </a:moveTo>
                  <a:lnTo>
                    <a:pt x="24384000" y="0"/>
                  </a:lnTo>
                  <a:lnTo>
                    <a:pt x="243840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667062"/>
            <a:ext cx="16459200" cy="1777807"/>
            <a:chOff x="0" y="0"/>
            <a:chExt cx="21945600" cy="2370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2370410"/>
            </a:xfrm>
            <a:custGeom>
              <a:avLst/>
              <a:gdLst/>
              <a:ahLst/>
              <a:cxnLst/>
              <a:rect l="l" t="t" r="r" b="b"/>
              <a:pathLst>
                <a:path w="21945600" h="2370410">
                  <a:moveTo>
                    <a:pt x="0" y="0"/>
                  </a:moveTo>
                  <a:lnTo>
                    <a:pt x="21945600" y="0"/>
                  </a:lnTo>
                  <a:lnTo>
                    <a:pt x="21945600" y="2370410"/>
                  </a:lnTo>
                  <a:lnTo>
                    <a:pt x="0" y="237041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6963" b="-113827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23799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4200" b="1">
                  <a:solidFill>
                    <a:srgbClr val="D4A84B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Begrenzte Freizeitmöglichkeiten, staatlich organisierte Freizeitangebote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28800" y="2226297"/>
            <a:ext cx="14630400" cy="54864"/>
            <a:chOff x="0" y="0"/>
            <a:chExt cx="19507200" cy="731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07200" cy="73152"/>
            </a:xfrm>
            <a:custGeom>
              <a:avLst/>
              <a:gdLst/>
              <a:ahLst/>
              <a:cxnLst/>
              <a:rect l="l" t="t" r="r" b="b"/>
              <a:pathLst>
                <a:path w="19507200" h="73152">
                  <a:moveTo>
                    <a:pt x="0" y="0"/>
                  </a:moveTo>
                  <a:lnTo>
                    <a:pt x="19507200" y="0"/>
                  </a:lnTo>
                  <a:lnTo>
                    <a:pt x="19507200" y="73152"/>
                  </a:lnTo>
                  <a:lnTo>
                    <a:pt x="0" y="7315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1407751" y="3007726"/>
            <a:ext cx="6363572" cy="4271548"/>
          </a:xfrm>
          <a:custGeom>
            <a:avLst/>
            <a:gdLst/>
            <a:ahLst/>
            <a:cxnLst/>
            <a:rect l="l" t="t" r="r" b="b"/>
            <a:pathLst>
              <a:path w="6363572" h="4271548">
                <a:moveTo>
                  <a:pt x="0" y="0"/>
                </a:moveTo>
                <a:lnTo>
                  <a:pt x="6363572" y="0"/>
                </a:lnTo>
                <a:lnTo>
                  <a:pt x="6363572" y="4271548"/>
                </a:lnTo>
                <a:lnTo>
                  <a:pt x="0" y="427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3269431"/>
            <a:ext cx="9939353" cy="508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Freizeit war nicht komplett frei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Der Staat bot Sport, Kultur und Ferienlager an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920814" lvl="1" indent="-460407" algn="l">
              <a:lnSpc>
                <a:spcPts val="5118"/>
              </a:lnSpc>
              <a:buFont typeface="Arial"/>
              <a:buChar char="•"/>
            </a:pPr>
            <a:r>
              <a:rPr lang="en-US" sz="4265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Ziel Erholung und sozialistische Erziehung</a:t>
            </a:r>
          </a:p>
          <a:p>
            <a:pPr algn="l">
              <a:lnSpc>
                <a:spcPts val="5118"/>
              </a:lnSpc>
            </a:pPr>
            <a:endParaRPr lang="en-US" sz="4265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19456"/>
            <a:chOff x="0" y="0"/>
            <a:chExt cx="24384000" cy="292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92608"/>
            </a:xfrm>
            <a:custGeom>
              <a:avLst/>
              <a:gdLst/>
              <a:ahLst/>
              <a:cxnLst/>
              <a:rect l="l" t="t" r="r" b="b"/>
              <a:pathLst>
                <a:path w="24384000" h="292608">
                  <a:moveTo>
                    <a:pt x="0" y="0"/>
                  </a:moveTo>
                  <a:lnTo>
                    <a:pt x="24384000" y="0"/>
                  </a:lnTo>
                  <a:lnTo>
                    <a:pt x="24384000" y="292608"/>
                  </a:lnTo>
                  <a:lnTo>
                    <a:pt x="0" y="29260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58400"/>
            <a:ext cx="18288000" cy="228600"/>
            <a:chOff x="0" y="0"/>
            <a:chExt cx="24384000" cy="3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304800"/>
            </a:xfrm>
            <a:custGeom>
              <a:avLst/>
              <a:gdLst/>
              <a:ahLst/>
              <a:cxnLst/>
              <a:rect l="l" t="t" r="r" b="b"/>
              <a:pathLst>
                <a:path w="24384000" h="304800">
                  <a:moveTo>
                    <a:pt x="0" y="0"/>
                  </a:moveTo>
                  <a:lnTo>
                    <a:pt x="24384000" y="0"/>
                  </a:lnTo>
                  <a:lnTo>
                    <a:pt x="243840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667062"/>
            <a:ext cx="16459200" cy="1777807"/>
            <a:chOff x="0" y="0"/>
            <a:chExt cx="21945600" cy="2370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2370410"/>
            </a:xfrm>
            <a:custGeom>
              <a:avLst/>
              <a:gdLst/>
              <a:ahLst/>
              <a:cxnLst/>
              <a:rect l="l" t="t" r="r" b="b"/>
              <a:pathLst>
                <a:path w="21945600" h="2370410">
                  <a:moveTo>
                    <a:pt x="0" y="0"/>
                  </a:moveTo>
                  <a:lnTo>
                    <a:pt x="21945600" y="0"/>
                  </a:lnTo>
                  <a:lnTo>
                    <a:pt x="21945600" y="2370410"/>
                  </a:lnTo>
                  <a:lnTo>
                    <a:pt x="0" y="237041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6963" b="-113827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23799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4200" b="1">
                  <a:solidFill>
                    <a:srgbClr val="D4A84B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Organisierte Massenorganisationen wie FDJ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28800" y="2226297"/>
            <a:ext cx="14630400" cy="54864"/>
            <a:chOff x="0" y="0"/>
            <a:chExt cx="19507200" cy="731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07200" cy="73152"/>
            </a:xfrm>
            <a:custGeom>
              <a:avLst/>
              <a:gdLst/>
              <a:ahLst/>
              <a:cxnLst/>
              <a:rect l="l" t="t" r="r" b="b"/>
              <a:pathLst>
                <a:path w="19507200" h="73152">
                  <a:moveTo>
                    <a:pt x="0" y="0"/>
                  </a:moveTo>
                  <a:lnTo>
                    <a:pt x="19507200" y="0"/>
                  </a:lnTo>
                  <a:lnTo>
                    <a:pt x="19507200" y="73152"/>
                  </a:lnTo>
                  <a:lnTo>
                    <a:pt x="0" y="7315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0750608" y="4051781"/>
            <a:ext cx="7042488" cy="3239544"/>
          </a:xfrm>
          <a:custGeom>
            <a:avLst/>
            <a:gdLst/>
            <a:ahLst/>
            <a:cxnLst/>
            <a:rect l="l" t="t" r="r" b="b"/>
            <a:pathLst>
              <a:path w="7042488" h="3239544">
                <a:moveTo>
                  <a:pt x="0" y="0"/>
                </a:moveTo>
                <a:lnTo>
                  <a:pt x="7042488" y="0"/>
                </a:lnTo>
                <a:lnTo>
                  <a:pt x="7042488" y="3239544"/>
                </a:lnTo>
                <a:lnTo>
                  <a:pt x="0" y="3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94898" y="2720860"/>
            <a:ext cx="9203285" cy="705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2622" lvl="1" indent="-426311" algn="l">
              <a:lnSpc>
                <a:spcPts val="4738"/>
              </a:lnSpc>
              <a:buFont typeface="Arial"/>
              <a:buChar char="•"/>
            </a:pPr>
            <a:r>
              <a:rPr lang="en-US" sz="3949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Die Freie Deutsche Jugend organisierte Freizeit für Jugendliche</a:t>
            </a:r>
          </a:p>
          <a:p>
            <a:pPr algn="l">
              <a:lnSpc>
                <a:spcPts val="4738"/>
              </a:lnSpc>
            </a:pPr>
            <a:endParaRPr lang="en-US" sz="3949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852622" lvl="1" indent="-426311" algn="l">
              <a:lnSpc>
                <a:spcPts val="4738"/>
              </a:lnSpc>
              <a:buFont typeface="Arial"/>
              <a:buChar char="•"/>
            </a:pPr>
            <a:r>
              <a:rPr lang="en-US" sz="3949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Auch politische Programme und Feiern wurden über die FDJ geplant</a:t>
            </a:r>
          </a:p>
          <a:p>
            <a:pPr algn="l">
              <a:lnSpc>
                <a:spcPts val="4738"/>
              </a:lnSpc>
            </a:pPr>
            <a:endParaRPr lang="en-US" sz="3949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  <a:p>
            <a:pPr marL="852622" lvl="1" indent="-426311" algn="l">
              <a:lnSpc>
                <a:spcPts val="4738"/>
              </a:lnSpc>
              <a:buFont typeface="Arial"/>
              <a:buChar char="•"/>
            </a:pPr>
            <a:r>
              <a:rPr lang="en-US" sz="3949" b="1">
                <a:solidFill>
                  <a:srgbClr val="FFFFFF"/>
                </a:solidFill>
                <a:latin typeface="Georgia Bold"/>
                <a:ea typeface="Georgia Bold"/>
                <a:cs typeface="Georgia Bold"/>
                <a:sym typeface="Georgia Bold"/>
              </a:rPr>
              <a:t>Jugendliche waren stark in staatliche Aktivitäten eingebunden</a:t>
            </a:r>
          </a:p>
          <a:p>
            <a:pPr algn="l">
              <a:lnSpc>
                <a:spcPts val="4738"/>
              </a:lnSpc>
            </a:pPr>
            <a:endParaRPr lang="en-US" sz="3949" b="1">
              <a:solidFill>
                <a:srgbClr val="FFFFFF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760" y="329184"/>
            <a:ext cx="17556480" cy="73152"/>
            <a:chOff x="0" y="0"/>
            <a:chExt cx="23408640" cy="97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08639" cy="97536"/>
            </a:xfrm>
            <a:custGeom>
              <a:avLst/>
              <a:gdLst/>
              <a:ahLst/>
              <a:cxnLst/>
              <a:rect l="l" t="t" r="r" b="b"/>
              <a:pathLst>
                <a:path w="23408639" h="97536">
                  <a:moveTo>
                    <a:pt x="0" y="0"/>
                  </a:moveTo>
                  <a:lnTo>
                    <a:pt x="23408639" y="0"/>
                  </a:lnTo>
                  <a:lnTo>
                    <a:pt x="234086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65760" y="9930384"/>
            <a:ext cx="17556480" cy="73152"/>
            <a:chOff x="0" y="0"/>
            <a:chExt cx="23408640" cy="975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08639" cy="97536"/>
            </a:xfrm>
            <a:custGeom>
              <a:avLst/>
              <a:gdLst/>
              <a:ahLst/>
              <a:cxnLst/>
              <a:rect l="l" t="t" r="r" b="b"/>
              <a:pathLst>
                <a:path w="23408639" h="97536">
                  <a:moveTo>
                    <a:pt x="0" y="0"/>
                  </a:moveTo>
                  <a:lnTo>
                    <a:pt x="23408639" y="0"/>
                  </a:lnTo>
                  <a:lnTo>
                    <a:pt x="234086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65760" y="329184"/>
            <a:ext cx="73152" cy="9637776"/>
            <a:chOff x="0" y="0"/>
            <a:chExt cx="97536" cy="12850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" cy="12850368"/>
            </a:xfrm>
            <a:custGeom>
              <a:avLst/>
              <a:gdLst/>
              <a:ahLst/>
              <a:cxnLst/>
              <a:rect l="l" t="t" r="r" b="b"/>
              <a:pathLst>
                <a:path w="97536" h="12850368">
                  <a:moveTo>
                    <a:pt x="0" y="0"/>
                  </a:moveTo>
                  <a:lnTo>
                    <a:pt x="97536" y="0"/>
                  </a:lnTo>
                  <a:lnTo>
                    <a:pt x="97536" y="12850368"/>
                  </a:lnTo>
                  <a:lnTo>
                    <a:pt x="0" y="1285036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849088" y="329184"/>
            <a:ext cx="73152" cy="9637776"/>
            <a:chOff x="0" y="0"/>
            <a:chExt cx="97536" cy="128503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536" cy="12850368"/>
            </a:xfrm>
            <a:custGeom>
              <a:avLst/>
              <a:gdLst/>
              <a:ahLst/>
              <a:cxnLst/>
              <a:rect l="l" t="t" r="r" b="b"/>
              <a:pathLst>
                <a:path w="97536" h="12850368">
                  <a:moveTo>
                    <a:pt x="0" y="0"/>
                  </a:moveTo>
                  <a:lnTo>
                    <a:pt x="97536" y="0"/>
                  </a:lnTo>
                  <a:lnTo>
                    <a:pt x="97536" y="12850368"/>
                  </a:lnTo>
                  <a:lnTo>
                    <a:pt x="0" y="1285036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30352" y="493776"/>
            <a:ext cx="17227296" cy="27432"/>
            <a:chOff x="0" y="0"/>
            <a:chExt cx="22969728" cy="365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969728" cy="36576"/>
            </a:xfrm>
            <a:custGeom>
              <a:avLst/>
              <a:gdLst/>
              <a:ahLst/>
              <a:cxnLst/>
              <a:rect l="l" t="t" r="r" b="b"/>
              <a:pathLst>
                <a:path w="22969728" h="36576">
                  <a:moveTo>
                    <a:pt x="0" y="0"/>
                  </a:moveTo>
                  <a:lnTo>
                    <a:pt x="22969728" y="0"/>
                  </a:lnTo>
                  <a:lnTo>
                    <a:pt x="22969728" y="36576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30352" y="9747504"/>
            <a:ext cx="17227296" cy="27432"/>
            <a:chOff x="0" y="0"/>
            <a:chExt cx="22969728" cy="365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969728" cy="36576"/>
            </a:xfrm>
            <a:custGeom>
              <a:avLst/>
              <a:gdLst/>
              <a:ahLst/>
              <a:cxnLst/>
              <a:rect l="l" t="t" r="r" b="b"/>
              <a:pathLst>
                <a:path w="22969728" h="36576">
                  <a:moveTo>
                    <a:pt x="0" y="0"/>
                  </a:moveTo>
                  <a:lnTo>
                    <a:pt x="22969728" y="0"/>
                  </a:lnTo>
                  <a:lnTo>
                    <a:pt x="22969728" y="36576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30352" y="493776"/>
            <a:ext cx="27432" cy="9290304"/>
            <a:chOff x="0" y="0"/>
            <a:chExt cx="36576" cy="123870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576" cy="12387072"/>
            </a:xfrm>
            <a:custGeom>
              <a:avLst/>
              <a:gdLst/>
              <a:ahLst/>
              <a:cxnLst/>
              <a:rect l="l" t="t" r="r" b="b"/>
              <a:pathLst>
                <a:path w="36576" h="12387072">
                  <a:moveTo>
                    <a:pt x="0" y="0"/>
                  </a:moveTo>
                  <a:lnTo>
                    <a:pt x="36576" y="0"/>
                  </a:lnTo>
                  <a:lnTo>
                    <a:pt x="36576" y="12387072"/>
                  </a:lnTo>
                  <a:lnTo>
                    <a:pt x="0" y="1238707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739360" y="493776"/>
            <a:ext cx="27432" cy="9290304"/>
            <a:chOff x="0" y="0"/>
            <a:chExt cx="36576" cy="123870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576" cy="12387072"/>
            </a:xfrm>
            <a:custGeom>
              <a:avLst/>
              <a:gdLst/>
              <a:ahLst/>
              <a:cxnLst/>
              <a:rect l="l" t="t" r="r" b="b"/>
              <a:pathLst>
                <a:path w="36576" h="12387072">
                  <a:moveTo>
                    <a:pt x="0" y="0"/>
                  </a:moveTo>
                  <a:lnTo>
                    <a:pt x="36576" y="0"/>
                  </a:lnTo>
                  <a:lnTo>
                    <a:pt x="36576" y="12387072"/>
                  </a:lnTo>
                  <a:lnTo>
                    <a:pt x="0" y="1238707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57200" y="3474720"/>
            <a:ext cx="17373600" cy="4023360"/>
            <a:chOff x="0" y="0"/>
            <a:chExt cx="23164800" cy="53644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164800" cy="5364480"/>
            </a:xfrm>
            <a:custGeom>
              <a:avLst/>
              <a:gdLst/>
              <a:ahLst/>
              <a:cxnLst/>
              <a:rect l="l" t="t" r="r" b="b"/>
              <a:pathLst>
                <a:path w="23164800" h="5364480">
                  <a:moveTo>
                    <a:pt x="0" y="0"/>
                  </a:moveTo>
                  <a:lnTo>
                    <a:pt x="23164800" y="0"/>
                  </a:lnTo>
                  <a:lnTo>
                    <a:pt x="23164800" y="5364480"/>
                  </a:lnTo>
                  <a:lnTo>
                    <a:pt x="0" y="536448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57200" y="3438144"/>
            <a:ext cx="17373600" cy="146304"/>
            <a:chOff x="0" y="0"/>
            <a:chExt cx="23164800" cy="1950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164800" cy="195072"/>
            </a:xfrm>
            <a:custGeom>
              <a:avLst/>
              <a:gdLst/>
              <a:ahLst/>
              <a:cxnLst/>
              <a:rect l="l" t="t" r="r" b="b"/>
              <a:pathLst>
                <a:path w="23164800" h="195072">
                  <a:moveTo>
                    <a:pt x="0" y="0"/>
                  </a:moveTo>
                  <a:lnTo>
                    <a:pt x="23164800" y="0"/>
                  </a:lnTo>
                  <a:lnTo>
                    <a:pt x="23164800" y="195072"/>
                  </a:lnTo>
                  <a:lnTo>
                    <a:pt x="0" y="19507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457200" y="7498080"/>
            <a:ext cx="17373600" cy="146304"/>
            <a:chOff x="0" y="0"/>
            <a:chExt cx="23164800" cy="19507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164800" cy="195072"/>
            </a:xfrm>
            <a:custGeom>
              <a:avLst/>
              <a:gdLst/>
              <a:ahLst/>
              <a:cxnLst/>
              <a:rect l="l" t="t" r="r" b="b"/>
              <a:pathLst>
                <a:path w="23164800" h="195072">
                  <a:moveTo>
                    <a:pt x="0" y="0"/>
                  </a:moveTo>
                  <a:lnTo>
                    <a:pt x="23164800" y="0"/>
                  </a:lnTo>
                  <a:lnTo>
                    <a:pt x="23164800" y="195072"/>
                  </a:lnTo>
                  <a:lnTo>
                    <a:pt x="0" y="19507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914400" y="3657600"/>
            <a:ext cx="16459200" cy="2560320"/>
            <a:chOff x="0" y="0"/>
            <a:chExt cx="21945600" cy="341376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945600" cy="3413760"/>
            </a:xfrm>
            <a:custGeom>
              <a:avLst/>
              <a:gdLst/>
              <a:ahLst/>
              <a:cxnLst/>
              <a:rect l="l" t="t" r="r" b="b"/>
              <a:pathLst>
                <a:path w="21945600" h="3413760">
                  <a:moveTo>
                    <a:pt x="0" y="0"/>
                  </a:moveTo>
                  <a:lnTo>
                    <a:pt x="21945600" y="0"/>
                  </a:lnTo>
                  <a:lnTo>
                    <a:pt x="21945600" y="3413760"/>
                  </a:lnTo>
                  <a:lnTo>
                    <a:pt x="0" y="3413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5260" b="-75260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21945600" cy="34232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4879"/>
                </a:lnSpc>
              </a:pPr>
              <a:r>
                <a:rPr lang="en-US" sz="12399" b="1" spc="1200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DANKESCHÖN!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14400" y="5888736"/>
            <a:ext cx="16459200" cy="1280160"/>
            <a:chOff x="0" y="0"/>
            <a:chExt cx="21945600" cy="170688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1945600" cy="1706880"/>
            </a:xfrm>
            <a:custGeom>
              <a:avLst/>
              <a:gdLst/>
              <a:ahLst/>
              <a:cxnLst/>
              <a:rect l="l" t="t" r="r" b="b"/>
              <a:pathLst>
                <a:path w="21945600" h="1706880">
                  <a:moveTo>
                    <a:pt x="0" y="0"/>
                  </a:moveTo>
                  <a:lnTo>
                    <a:pt x="21945600" y="0"/>
                  </a:lnTo>
                  <a:lnTo>
                    <a:pt x="2194560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0521" b="-200521"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21945600" cy="1716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i="1">
                  <a:solidFill>
                    <a:srgbClr val="D4A84B"/>
                  </a:solidFill>
                  <a:latin typeface="Georgia Italics"/>
                  <a:ea typeface="Georgia Italics"/>
                  <a:cs typeface="Georgia Italics"/>
                  <a:sym typeface="Georgia Italics"/>
                </a:rPr>
                <a:t>für Ihre Aufmerksamkeit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14400" y="914400"/>
            <a:ext cx="16459200" cy="914400"/>
            <a:chOff x="0" y="0"/>
            <a:chExt cx="21945600" cy="1219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1945600" cy="1219200"/>
            </a:xfrm>
            <a:custGeom>
              <a:avLst/>
              <a:gdLst/>
              <a:ahLst/>
              <a:cxnLst/>
              <a:rect l="l" t="t" r="r" b="b"/>
              <a:pathLst>
                <a:path w="21945600" h="1219200">
                  <a:moveTo>
                    <a:pt x="0" y="0"/>
                  </a:moveTo>
                  <a:lnTo>
                    <a:pt x="21945600" y="0"/>
                  </a:lnTo>
                  <a:lnTo>
                    <a:pt x="219456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00730" b="-300730"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21945600" cy="1228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 spc="599">
                  <a:solidFill>
                    <a:srgbClr val="D4A84B"/>
                  </a:solidFill>
                  <a:latin typeface="Georgia"/>
                  <a:ea typeface="Georgia"/>
                  <a:cs typeface="Georgia"/>
                  <a:sym typeface="Georgia"/>
                </a:rPr>
                <a:t>Entwicklung Ost nach 1949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14400" y="8595360"/>
            <a:ext cx="16459200" cy="914400"/>
            <a:chOff x="0" y="0"/>
            <a:chExt cx="21945600" cy="1219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1945600" cy="1219200"/>
            </a:xfrm>
            <a:custGeom>
              <a:avLst/>
              <a:gdLst/>
              <a:ahLst/>
              <a:cxnLst/>
              <a:rect l="l" t="t" r="r" b="b"/>
              <a:pathLst>
                <a:path w="21945600" h="1219200">
                  <a:moveTo>
                    <a:pt x="0" y="0"/>
                  </a:moveTo>
                  <a:lnTo>
                    <a:pt x="21945600" y="0"/>
                  </a:lnTo>
                  <a:lnTo>
                    <a:pt x="219456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00730" b="-300730"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1945600" cy="1257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6B4E2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Historische Forschung  ·  DDR-Gesellschaft  ·  Alltagsleben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760" y="329184"/>
            <a:ext cx="17556480" cy="73152"/>
            <a:chOff x="0" y="0"/>
            <a:chExt cx="23408640" cy="97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08639" cy="97536"/>
            </a:xfrm>
            <a:custGeom>
              <a:avLst/>
              <a:gdLst/>
              <a:ahLst/>
              <a:cxnLst/>
              <a:rect l="l" t="t" r="r" b="b"/>
              <a:pathLst>
                <a:path w="23408639" h="97536">
                  <a:moveTo>
                    <a:pt x="0" y="0"/>
                  </a:moveTo>
                  <a:lnTo>
                    <a:pt x="23408639" y="0"/>
                  </a:lnTo>
                  <a:lnTo>
                    <a:pt x="234086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65760" y="9930384"/>
            <a:ext cx="17556480" cy="73152"/>
            <a:chOff x="0" y="0"/>
            <a:chExt cx="23408640" cy="975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08639" cy="97536"/>
            </a:xfrm>
            <a:custGeom>
              <a:avLst/>
              <a:gdLst/>
              <a:ahLst/>
              <a:cxnLst/>
              <a:rect l="l" t="t" r="r" b="b"/>
              <a:pathLst>
                <a:path w="23408639" h="97536">
                  <a:moveTo>
                    <a:pt x="0" y="0"/>
                  </a:moveTo>
                  <a:lnTo>
                    <a:pt x="23408639" y="0"/>
                  </a:lnTo>
                  <a:lnTo>
                    <a:pt x="23408639" y="97536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65760" y="329184"/>
            <a:ext cx="73152" cy="9637776"/>
            <a:chOff x="0" y="0"/>
            <a:chExt cx="97536" cy="12850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" cy="12850368"/>
            </a:xfrm>
            <a:custGeom>
              <a:avLst/>
              <a:gdLst/>
              <a:ahLst/>
              <a:cxnLst/>
              <a:rect l="l" t="t" r="r" b="b"/>
              <a:pathLst>
                <a:path w="97536" h="12850368">
                  <a:moveTo>
                    <a:pt x="0" y="0"/>
                  </a:moveTo>
                  <a:lnTo>
                    <a:pt x="97536" y="0"/>
                  </a:lnTo>
                  <a:lnTo>
                    <a:pt x="97536" y="12850368"/>
                  </a:lnTo>
                  <a:lnTo>
                    <a:pt x="0" y="1285036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849088" y="329184"/>
            <a:ext cx="73152" cy="9637776"/>
            <a:chOff x="0" y="0"/>
            <a:chExt cx="97536" cy="128503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536" cy="12850368"/>
            </a:xfrm>
            <a:custGeom>
              <a:avLst/>
              <a:gdLst/>
              <a:ahLst/>
              <a:cxnLst/>
              <a:rect l="l" t="t" r="r" b="b"/>
              <a:pathLst>
                <a:path w="97536" h="12850368">
                  <a:moveTo>
                    <a:pt x="0" y="0"/>
                  </a:moveTo>
                  <a:lnTo>
                    <a:pt x="97536" y="0"/>
                  </a:lnTo>
                  <a:lnTo>
                    <a:pt x="97536" y="12850368"/>
                  </a:lnTo>
                  <a:lnTo>
                    <a:pt x="0" y="1285036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30352" y="493776"/>
            <a:ext cx="17227296" cy="27432"/>
            <a:chOff x="0" y="0"/>
            <a:chExt cx="22969728" cy="365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969728" cy="36576"/>
            </a:xfrm>
            <a:custGeom>
              <a:avLst/>
              <a:gdLst/>
              <a:ahLst/>
              <a:cxnLst/>
              <a:rect l="l" t="t" r="r" b="b"/>
              <a:pathLst>
                <a:path w="22969728" h="36576">
                  <a:moveTo>
                    <a:pt x="0" y="0"/>
                  </a:moveTo>
                  <a:lnTo>
                    <a:pt x="22969728" y="0"/>
                  </a:lnTo>
                  <a:lnTo>
                    <a:pt x="22969728" y="36576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30352" y="9747504"/>
            <a:ext cx="17227296" cy="27432"/>
            <a:chOff x="0" y="0"/>
            <a:chExt cx="22969728" cy="365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969728" cy="36576"/>
            </a:xfrm>
            <a:custGeom>
              <a:avLst/>
              <a:gdLst/>
              <a:ahLst/>
              <a:cxnLst/>
              <a:rect l="l" t="t" r="r" b="b"/>
              <a:pathLst>
                <a:path w="22969728" h="36576">
                  <a:moveTo>
                    <a:pt x="0" y="0"/>
                  </a:moveTo>
                  <a:lnTo>
                    <a:pt x="22969728" y="0"/>
                  </a:lnTo>
                  <a:lnTo>
                    <a:pt x="22969728" y="36576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30352" y="493776"/>
            <a:ext cx="27432" cy="9290304"/>
            <a:chOff x="0" y="0"/>
            <a:chExt cx="36576" cy="123870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576" cy="12387072"/>
            </a:xfrm>
            <a:custGeom>
              <a:avLst/>
              <a:gdLst/>
              <a:ahLst/>
              <a:cxnLst/>
              <a:rect l="l" t="t" r="r" b="b"/>
              <a:pathLst>
                <a:path w="36576" h="12387072">
                  <a:moveTo>
                    <a:pt x="0" y="0"/>
                  </a:moveTo>
                  <a:lnTo>
                    <a:pt x="36576" y="0"/>
                  </a:lnTo>
                  <a:lnTo>
                    <a:pt x="36576" y="12387072"/>
                  </a:lnTo>
                  <a:lnTo>
                    <a:pt x="0" y="1238707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739360" y="493776"/>
            <a:ext cx="27432" cy="9290304"/>
            <a:chOff x="0" y="0"/>
            <a:chExt cx="36576" cy="123870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576" cy="12387072"/>
            </a:xfrm>
            <a:custGeom>
              <a:avLst/>
              <a:gdLst/>
              <a:ahLst/>
              <a:cxnLst/>
              <a:rect l="l" t="t" r="r" b="b"/>
              <a:pathLst>
                <a:path w="36576" h="12387072">
                  <a:moveTo>
                    <a:pt x="0" y="0"/>
                  </a:moveTo>
                  <a:lnTo>
                    <a:pt x="36576" y="0"/>
                  </a:lnTo>
                  <a:lnTo>
                    <a:pt x="36576" y="12387072"/>
                  </a:lnTo>
                  <a:lnTo>
                    <a:pt x="0" y="12387072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525" y="-548640"/>
            <a:ext cx="18288000" cy="10058400"/>
            <a:chOff x="0" y="0"/>
            <a:chExt cx="24384000" cy="134112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384000" cy="13411200"/>
            </a:xfrm>
            <a:custGeom>
              <a:avLst/>
              <a:gdLst/>
              <a:ahLst/>
              <a:cxnLst/>
              <a:rect l="l" t="t" r="r" b="b"/>
              <a:pathLst>
                <a:path w="24384000" h="13411200">
                  <a:moveTo>
                    <a:pt x="0" y="0"/>
                  </a:moveTo>
                  <a:lnTo>
                    <a:pt x="24384000" y="0"/>
                  </a:lnTo>
                  <a:lnTo>
                    <a:pt x="24384000" y="13411200"/>
                  </a:lnTo>
                  <a:lnTo>
                    <a:pt x="0" y="13411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704" b="-6704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24384000" cy="134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7200"/>
                </a:lnSpc>
              </a:pPr>
              <a:r>
                <a:rPr lang="en-US" sz="56000" b="1">
                  <a:solidFill>
                    <a:srgbClr val="E8D9BC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743200" y="3150108"/>
            <a:ext cx="12801600" cy="128016"/>
            <a:chOff x="0" y="0"/>
            <a:chExt cx="17068800" cy="17068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068800" cy="170688"/>
            </a:xfrm>
            <a:custGeom>
              <a:avLst/>
              <a:gdLst/>
              <a:ahLst/>
              <a:cxnLst/>
              <a:rect l="l" t="t" r="r" b="b"/>
              <a:pathLst>
                <a:path w="17068800" h="170688">
                  <a:moveTo>
                    <a:pt x="0" y="0"/>
                  </a:moveTo>
                  <a:lnTo>
                    <a:pt x="17068800" y="0"/>
                  </a:lnTo>
                  <a:lnTo>
                    <a:pt x="17068800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557784" y="493776"/>
            <a:ext cx="16459200" cy="2377440"/>
            <a:chOff x="0" y="0"/>
            <a:chExt cx="21945600" cy="31699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945600" cy="3169920"/>
            </a:xfrm>
            <a:custGeom>
              <a:avLst/>
              <a:gdLst/>
              <a:ahLst/>
              <a:cxnLst/>
              <a:rect l="l" t="t" r="r" b="b"/>
              <a:pathLst>
                <a:path w="21945600" h="3169920">
                  <a:moveTo>
                    <a:pt x="0" y="0"/>
                  </a:moveTo>
                  <a:lnTo>
                    <a:pt x="21945600" y="0"/>
                  </a:lnTo>
                  <a:lnTo>
                    <a:pt x="21945600" y="3169920"/>
                  </a:lnTo>
                  <a:lnTo>
                    <a:pt x="0" y="316992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84896" b="-84896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21945600" cy="318897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6800"/>
                </a:lnSpc>
              </a:pPr>
              <a:r>
                <a:rPr lang="en-US" sz="14000" b="1">
                  <a:solidFill>
                    <a:srgbClr val="8B1A1A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03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18972" y="3150108"/>
            <a:ext cx="16459200" cy="2011680"/>
            <a:chOff x="0" y="0"/>
            <a:chExt cx="21945600" cy="26822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945600" cy="2682240"/>
            </a:xfrm>
            <a:custGeom>
              <a:avLst/>
              <a:gdLst/>
              <a:ahLst/>
              <a:cxnLst/>
              <a:rect l="l" t="t" r="r" b="b"/>
              <a:pathLst>
                <a:path w="21945600" h="2682240">
                  <a:moveTo>
                    <a:pt x="0" y="0"/>
                  </a:moveTo>
                  <a:lnTo>
                    <a:pt x="21945600" y="0"/>
                  </a:lnTo>
                  <a:lnTo>
                    <a:pt x="2194560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09423" b="-109423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21945600" cy="27012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120"/>
                </a:lnSpc>
              </a:pPr>
              <a:r>
                <a:rPr lang="en-US" sz="76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Versorgung der Menschen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43200" y="5161788"/>
            <a:ext cx="12801600" cy="128016"/>
            <a:chOff x="0" y="0"/>
            <a:chExt cx="17068800" cy="17068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7068800" cy="170688"/>
            </a:xfrm>
            <a:custGeom>
              <a:avLst/>
              <a:gdLst/>
              <a:ahLst/>
              <a:cxnLst/>
              <a:rect l="l" t="t" r="r" b="b"/>
              <a:pathLst>
                <a:path w="17068800" h="170688">
                  <a:moveTo>
                    <a:pt x="0" y="0"/>
                  </a:moveTo>
                  <a:lnTo>
                    <a:pt x="17068800" y="0"/>
                  </a:lnTo>
                  <a:lnTo>
                    <a:pt x="17068800" y="170688"/>
                  </a:lnTo>
                  <a:lnTo>
                    <a:pt x="0" y="170688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3493371" y="5566029"/>
            <a:ext cx="4894425" cy="2734760"/>
          </a:xfrm>
          <a:custGeom>
            <a:avLst/>
            <a:gdLst/>
            <a:ahLst/>
            <a:cxnLst/>
            <a:rect l="l" t="t" r="r" b="b"/>
            <a:pathLst>
              <a:path w="4894425" h="2734760">
                <a:moveTo>
                  <a:pt x="0" y="0"/>
                </a:moveTo>
                <a:lnTo>
                  <a:pt x="4894425" y="0"/>
                </a:lnTo>
                <a:lnTo>
                  <a:pt x="4894425" y="2734760"/>
                </a:lnTo>
                <a:lnTo>
                  <a:pt x="0" y="27347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299524" y="5566029"/>
            <a:ext cx="4393189" cy="2734760"/>
          </a:xfrm>
          <a:custGeom>
            <a:avLst/>
            <a:gdLst/>
            <a:ahLst/>
            <a:cxnLst/>
            <a:rect l="l" t="t" r="r" b="b"/>
            <a:pathLst>
              <a:path w="4393189" h="2734760">
                <a:moveTo>
                  <a:pt x="0" y="0"/>
                </a:moveTo>
                <a:lnTo>
                  <a:pt x="4393190" y="0"/>
                </a:lnTo>
                <a:lnTo>
                  <a:pt x="4393190" y="2734760"/>
                </a:lnTo>
                <a:lnTo>
                  <a:pt x="0" y="27347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280160"/>
            <a:chOff x="0" y="0"/>
            <a:chExt cx="21945600" cy="1706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706880"/>
            </a:xfrm>
            <a:custGeom>
              <a:avLst/>
              <a:gdLst/>
              <a:ahLst/>
              <a:cxnLst/>
              <a:rect l="l" t="t" r="r" b="b"/>
              <a:pathLst>
                <a:path w="21945600" h="1706880">
                  <a:moveTo>
                    <a:pt x="0" y="0"/>
                  </a:moveTo>
                  <a:lnTo>
                    <a:pt x="21945600" y="0"/>
                  </a:lnTo>
                  <a:lnTo>
                    <a:pt x="2194560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0521" b="-200521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716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Versorgung der Menschen in der DDR und BRD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69065" y="2745105"/>
            <a:ext cx="6634059" cy="5730434"/>
          </a:xfrm>
          <a:custGeom>
            <a:avLst/>
            <a:gdLst/>
            <a:ahLst/>
            <a:cxnLst/>
            <a:rect l="l" t="t" r="r" b="b"/>
            <a:pathLst>
              <a:path w="6634059" h="5730434">
                <a:moveTo>
                  <a:pt x="0" y="0"/>
                </a:moveTo>
                <a:lnTo>
                  <a:pt x="6634059" y="0"/>
                </a:lnTo>
                <a:lnTo>
                  <a:pt x="6634059" y="5730434"/>
                </a:lnTo>
                <a:lnTo>
                  <a:pt x="0" y="5730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01"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280160"/>
            <a:chOff x="0" y="0"/>
            <a:chExt cx="21945600" cy="1706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706880"/>
            </a:xfrm>
            <a:custGeom>
              <a:avLst/>
              <a:gdLst/>
              <a:ahLst/>
              <a:cxnLst/>
              <a:rect l="l" t="t" r="r" b="b"/>
              <a:pathLst>
                <a:path w="21945600" h="1706880">
                  <a:moveTo>
                    <a:pt x="0" y="0"/>
                  </a:moveTo>
                  <a:lnTo>
                    <a:pt x="21945600" y="0"/>
                  </a:lnTo>
                  <a:lnTo>
                    <a:pt x="2194560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0521" b="-200521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716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Versorgung der Menschen in der DDR und BRD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7307" y="2105025"/>
            <a:ext cx="6886693" cy="1280160"/>
            <a:chOff x="0" y="0"/>
            <a:chExt cx="9182258" cy="17068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82258" cy="1706880"/>
            </a:xfrm>
            <a:custGeom>
              <a:avLst/>
              <a:gdLst/>
              <a:ahLst/>
              <a:cxnLst/>
              <a:rect l="l" t="t" r="r" b="b"/>
              <a:pathLst>
                <a:path w="9182258" h="1706880">
                  <a:moveTo>
                    <a:pt x="0" y="0"/>
                  </a:moveTo>
                  <a:lnTo>
                    <a:pt x="9182258" y="0"/>
                  </a:lnTo>
                  <a:lnTo>
                    <a:pt x="9182258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23066" b="-183820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82258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Die Versorgung der Bevölkerung war ein wichtiges Ziel des Staates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469065" y="2745105"/>
            <a:ext cx="6634059" cy="5730434"/>
          </a:xfrm>
          <a:custGeom>
            <a:avLst/>
            <a:gdLst/>
            <a:ahLst/>
            <a:cxnLst/>
            <a:rect l="l" t="t" r="r" b="b"/>
            <a:pathLst>
              <a:path w="6634059" h="5730434">
                <a:moveTo>
                  <a:pt x="0" y="0"/>
                </a:moveTo>
                <a:lnTo>
                  <a:pt x="6634059" y="0"/>
                </a:lnTo>
                <a:lnTo>
                  <a:pt x="6634059" y="5730434"/>
                </a:lnTo>
                <a:lnTo>
                  <a:pt x="0" y="5730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01"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280160"/>
            <a:chOff x="0" y="0"/>
            <a:chExt cx="21945600" cy="1706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706880"/>
            </a:xfrm>
            <a:custGeom>
              <a:avLst/>
              <a:gdLst/>
              <a:ahLst/>
              <a:cxnLst/>
              <a:rect l="l" t="t" r="r" b="b"/>
              <a:pathLst>
                <a:path w="21945600" h="1706880">
                  <a:moveTo>
                    <a:pt x="0" y="0"/>
                  </a:moveTo>
                  <a:lnTo>
                    <a:pt x="21945600" y="0"/>
                  </a:lnTo>
                  <a:lnTo>
                    <a:pt x="2194560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0521" b="-200521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716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Versorgung der Menschen in der DDR und BRD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88720" y="3256233"/>
            <a:ext cx="914400" cy="914400"/>
            <a:chOff x="0" y="0"/>
            <a:chExt cx="1219200" cy="121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88720" y="3256233"/>
            <a:ext cx="914400" cy="914400"/>
            <a:chOff x="0" y="0"/>
            <a:chExt cx="1219200" cy="1219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77440" y="3164793"/>
            <a:ext cx="7026533" cy="1280160"/>
            <a:chOff x="0" y="0"/>
            <a:chExt cx="9368711" cy="17068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368712" cy="1706880"/>
            </a:xfrm>
            <a:custGeom>
              <a:avLst/>
              <a:gdLst/>
              <a:ahLst/>
              <a:cxnLst/>
              <a:rect l="l" t="t" r="r" b="b"/>
              <a:pathLst>
                <a:path w="9368712" h="1706880">
                  <a:moveTo>
                    <a:pt x="0" y="0"/>
                  </a:moveTo>
                  <a:lnTo>
                    <a:pt x="9368712" y="0"/>
                  </a:lnTo>
                  <a:lnTo>
                    <a:pt x="9368712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18627" b="-183820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368711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Lebensmittel, Kleidung und Wohnraum gehörten zur  Grundversorgung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57307" y="2105025"/>
            <a:ext cx="6886693" cy="1280160"/>
            <a:chOff x="0" y="0"/>
            <a:chExt cx="9182258" cy="170688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182258" cy="1706880"/>
            </a:xfrm>
            <a:custGeom>
              <a:avLst/>
              <a:gdLst/>
              <a:ahLst/>
              <a:cxnLst/>
              <a:rect l="l" t="t" r="r" b="b"/>
              <a:pathLst>
                <a:path w="9182258" h="1706880">
                  <a:moveTo>
                    <a:pt x="0" y="0"/>
                  </a:moveTo>
                  <a:lnTo>
                    <a:pt x="9182258" y="0"/>
                  </a:lnTo>
                  <a:lnTo>
                    <a:pt x="9182258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23066" b="-183820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9182258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Die Versorgung der Bevölkerung war ein wichtiges Ziel des Staates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10469065" y="2745105"/>
            <a:ext cx="6634059" cy="5730434"/>
          </a:xfrm>
          <a:custGeom>
            <a:avLst/>
            <a:gdLst/>
            <a:ahLst/>
            <a:cxnLst/>
            <a:rect l="l" t="t" r="r" b="b"/>
            <a:pathLst>
              <a:path w="6634059" h="5730434">
                <a:moveTo>
                  <a:pt x="0" y="0"/>
                </a:moveTo>
                <a:lnTo>
                  <a:pt x="6634059" y="0"/>
                </a:lnTo>
                <a:lnTo>
                  <a:pt x="6634059" y="5730434"/>
                </a:lnTo>
                <a:lnTo>
                  <a:pt x="0" y="5730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01"/>
            </a:stretch>
          </a:blipFill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280160"/>
            <a:chOff x="0" y="0"/>
            <a:chExt cx="21945600" cy="1706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706880"/>
            </a:xfrm>
            <a:custGeom>
              <a:avLst/>
              <a:gdLst/>
              <a:ahLst/>
              <a:cxnLst/>
              <a:rect l="l" t="t" r="r" b="b"/>
              <a:pathLst>
                <a:path w="21945600" h="1706880">
                  <a:moveTo>
                    <a:pt x="0" y="0"/>
                  </a:moveTo>
                  <a:lnTo>
                    <a:pt x="21945600" y="0"/>
                  </a:lnTo>
                  <a:lnTo>
                    <a:pt x="2194560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0521" b="-200521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716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Versorgung der Menschen in der DDR und BRD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88720" y="3256233"/>
            <a:ext cx="914400" cy="914400"/>
            <a:chOff x="0" y="0"/>
            <a:chExt cx="1219200" cy="121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88720" y="3256233"/>
            <a:ext cx="914400" cy="914400"/>
            <a:chOff x="0" y="0"/>
            <a:chExt cx="1219200" cy="1219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77440" y="3164793"/>
            <a:ext cx="7026533" cy="1280160"/>
            <a:chOff x="0" y="0"/>
            <a:chExt cx="9368711" cy="17068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368712" cy="1706880"/>
            </a:xfrm>
            <a:custGeom>
              <a:avLst/>
              <a:gdLst/>
              <a:ahLst/>
              <a:cxnLst/>
              <a:rect l="l" t="t" r="r" b="b"/>
              <a:pathLst>
                <a:path w="9368712" h="1706880">
                  <a:moveTo>
                    <a:pt x="0" y="0"/>
                  </a:moveTo>
                  <a:lnTo>
                    <a:pt x="9368712" y="0"/>
                  </a:lnTo>
                  <a:lnTo>
                    <a:pt x="9368712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18627" b="-183820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368711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Lebensmittel, Kleidung und Wohnraum gehörten zur  Grundversorgung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5390" y="4396740"/>
            <a:ext cx="943238" cy="914400"/>
            <a:chOff x="0" y="0"/>
            <a:chExt cx="1257651" cy="1219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57651" cy="1219200"/>
            </a:xfrm>
            <a:custGeom>
              <a:avLst/>
              <a:gdLst/>
              <a:ahLst/>
              <a:cxnLst/>
              <a:rect l="l" t="t" r="r" b="b"/>
              <a:pathLst>
                <a:path w="1257651" h="1219200">
                  <a:moveTo>
                    <a:pt x="0" y="609600"/>
                  </a:moveTo>
                  <a:cubicBezTo>
                    <a:pt x="0" y="272923"/>
                    <a:pt x="281530" y="0"/>
                    <a:pt x="628825" y="0"/>
                  </a:cubicBezTo>
                  <a:cubicBezTo>
                    <a:pt x="976120" y="0"/>
                    <a:pt x="1257651" y="272923"/>
                    <a:pt x="1257651" y="609600"/>
                  </a:cubicBezTo>
                  <a:cubicBezTo>
                    <a:pt x="1257651" y="946277"/>
                    <a:pt x="976120" y="1219200"/>
                    <a:pt x="628825" y="1219200"/>
                  </a:cubicBezTo>
                  <a:cubicBezTo>
                    <a:pt x="281530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15390" y="4396740"/>
            <a:ext cx="943238" cy="914400"/>
            <a:chOff x="0" y="0"/>
            <a:chExt cx="1257651" cy="1219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57651" cy="1219200"/>
            </a:xfrm>
            <a:custGeom>
              <a:avLst/>
              <a:gdLst/>
              <a:ahLst/>
              <a:cxnLst/>
              <a:rect l="l" t="t" r="r" b="b"/>
              <a:pathLst>
                <a:path w="1257651" h="1219200">
                  <a:moveTo>
                    <a:pt x="0" y="0"/>
                  </a:moveTo>
                  <a:lnTo>
                    <a:pt x="1257651" y="0"/>
                  </a:lnTo>
                  <a:lnTo>
                    <a:pt x="1257651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5909" r="-72852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1257651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41600" y="4305300"/>
            <a:ext cx="5992885" cy="1280160"/>
            <a:chOff x="0" y="0"/>
            <a:chExt cx="7990513" cy="17068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990514" cy="1706880"/>
            </a:xfrm>
            <a:custGeom>
              <a:avLst/>
              <a:gdLst/>
              <a:ahLst/>
              <a:cxnLst/>
              <a:rect l="l" t="t" r="r" b="b"/>
              <a:pathLst>
                <a:path w="7990514" h="1706880">
                  <a:moveTo>
                    <a:pt x="0" y="0"/>
                  </a:moveTo>
                  <a:lnTo>
                    <a:pt x="7990514" y="0"/>
                  </a:lnTo>
                  <a:lnTo>
                    <a:pt x="7990514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56335" b="-183820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7990513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60"/>
                </a:lnSpc>
              </a:pPr>
              <a:r>
                <a:rPr lang="en-US" sz="23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Der Staat spielte eine wichtige Rolle bei der Versorgung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257307" y="2105025"/>
            <a:ext cx="6886693" cy="1280160"/>
            <a:chOff x="0" y="0"/>
            <a:chExt cx="9182258" cy="170688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182258" cy="1706880"/>
            </a:xfrm>
            <a:custGeom>
              <a:avLst/>
              <a:gdLst/>
              <a:ahLst/>
              <a:cxnLst/>
              <a:rect l="l" t="t" r="r" b="b"/>
              <a:pathLst>
                <a:path w="9182258" h="1706880">
                  <a:moveTo>
                    <a:pt x="0" y="0"/>
                  </a:moveTo>
                  <a:lnTo>
                    <a:pt x="9182258" y="0"/>
                  </a:lnTo>
                  <a:lnTo>
                    <a:pt x="9182258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23066" b="-183820"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9182258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Die Versorgung der Bevölkerung war ein wichtiges Ziel des Staates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10469065" y="2745105"/>
            <a:ext cx="6634059" cy="5730434"/>
          </a:xfrm>
          <a:custGeom>
            <a:avLst/>
            <a:gdLst/>
            <a:ahLst/>
            <a:cxnLst/>
            <a:rect l="l" t="t" r="r" b="b"/>
            <a:pathLst>
              <a:path w="6634059" h="5730434">
                <a:moveTo>
                  <a:pt x="0" y="0"/>
                </a:moveTo>
                <a:lnTo>
                  <a:pt x="6634059" y="0"/>
                </a:lnTo>
                <a:lnTo>
                  <a:pt x="6634059" y="5730434"/>
                </a:lnTo>
                <a:lnTo>
                  <a:pt x="0" y="5730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01"/>
            </a:stretch>
          </a:blipFill>
        </p:spPr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280160"/>
            <a:chOff x="0" y="0"/>
            <a:chExt cx="21945600" cy="1706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706880"/>
            </a:xfrm>
            <a:custGeom>
              <a:avLst/>
              <a:gdLst/>
              <a:ahLst/>
              <a:cxnLst/>
              <a:rect l="l" t="t" r="r" b="b"/>
              <a:pathLst>
                <a:path w="21945600" h="1706880">
                  <a:moveTo>
                    <a:pt x="0" y="0"/>
                  </a:moveTo>
                  <a:lnTo>
                    <a:pt x="21945600" y="0"/>
                  </a:lnTo>
                  <a:lnTo>
                    <a:pt x="2194560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0521" b="-200521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716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Versorgung der Menschen in der DDR und BRD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88720" y="3256233"/>
            <a:ext cx="914400" cy="914400"/>
            <a:chOff x="0" y="0"/>
            <a:chExt cx="1219200" cy="121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88720" y="3256233"/>
            <a:ext cx="914400" cy="914400"/>
            <a:chOff x="0" y="0"/>
            <a:chExt cx="1219200" cy="1219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77440" y="3164793"/>
            <a:ext cx="7026533" cy="1280160"/>
            <a:chOff x="0" y="0"/>
            <a:chExt cx="9368711" cy="17068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368712" cy="1706880"/>
            </a:xfrm>
            <a:custGeom>
              <a:avLst/>
              <a:gdLst/>
              <a:ahLst/>
              <a:cxnLst/>
              <a:rect l="l" t="t" r="r" b="b"/>
              <a:pathLst>
                <a:path w="9368712" h="1706880">
                  <a:moveTo>
                    <a:pt x="0" y="0"/>
                  </a:moveTo>
                  <a:lnTo>
                    <a:pt x="9368712" y="0"/>
                  </a:lnTo>
                  <a:lnTo>
                    <a:pt x="9368712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18627" b="-183820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368711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Lebensmittel, Kleidung und Wohnraum gehörten zur  Grundversorgung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5390" y="4396740"/>
            <a:ext cx="943238" cy="914400"/>
            <a:chOff x="0" y="0"/>
            <a:chExt cx="1257651" cy="1219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57651" cy="1219200"/>
            </a:xfrm>
            <a:custGeom>
              <a:avLst/>
              <a:gdLst/>
              <a:ahLst/>
              <a:cxnLst/>
              <a:rect l="l" t="t" r="r" b="b"/>
              <a:pathLst>
                <a:path w="1257651" h="1219200">
                  <a:moveTo>
                    <a:pt x="0" y="609600"/>
                  </a:moveTo>
                  <a:cubicBezTo>
                    <a:pt x="0" y="272923"/>
                    <a:pt x="281530" y="0"/>
                    <a:pt x="628825" y="0"/>
                  </a:cubicBezTo>
                  <a:cubicBezTo>
                    <a:pt x="976120" y="0"/>
                    <a:pt x="1257651" y="272923"/>
                    <a:pt x="1257651" y="609600"/>
                  </a:cubicBezTo>
                  <a:cubicBezTo>
                    <a:pt x="1257651" y="946277"/>
                    <a:pt x="976120" y="1219200"/>
                    <a:pt x="628825" y="1219200"/>
                  </a:cubicBezTo>
                  <a:cubicBezTo>
                    <a:pt x="281530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15390" y="4396740"/>
            <a:ext cx="943238" cy="914400"/>
            <a:chOff x="0" y="0"/>
            <a:chExt cx="1257651" cy="1219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57651" cy="1219200"/>
            </a:xfrm>
            <a:custGeom>
              <a:avLst/>
              <a:gdLst/>
              <a:ahLst/>
              <a:cxnLst/>
              <a:rect l="l" t="t" r="r" b="b"/>
              <a:pathLst>
                <a:path w="1257651" h="1219200">
                  <a:moveTo>
                    <a:pt x="0" y="0"/>
                  </a:moveTo>
                  <a:lnTo>
                    <a:pt x="1257651" y="0"/>
                  </a:lnTo>
                  <a:lnTo>
                    <a:pt x="1257651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5909" r="-72852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1257651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41600" y="4305300"/>
            <a:ext cx="5992885" cy="1280160"/>
            <a:chOff x="0" y="0"/>
            <a:chExt cx="7990513" cy="17068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990514" cy="1706880"/>
            </a:xfrm>
            <a:custGeom>
              <a:avLst/>
              <a:gdLst/>
              <a:ahLst/>
              <a:cxnLst/>
              <a:rect l="l" t="t" r="r" b="b"/>
              <a:pathLst>
                <a:path w="7990514" h="1706880">
                  <a:moveTo>
                    <a:pt x="0" y="0"/>
                  </a:moveTo>
                  <a:lnTo>
                    <a:pt x="7990514" y="0"/>
                  </a:lnTo>
                  <a:lnTo>
                    <a:pt x="7990514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56335" b="-183820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7990513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60"/>
                </a:lnSpc>
              </a:pPr>
              <a:r>
                <a:rPr lang="en-US" sz="23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Der Staat spielte eine wichtige Rolle bei der Versorgung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257307" y="2105025"/>
            <a:ext cx="6886693" cy="1280160"/>
            <a:chOff x="0" y="0"/>
            <a:chExt cx="9182258" cy="170688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182258" cy="1706880"/>
            </a:xfrm>
            <a:custGeom>
              <a:avLst/>
              <a:gdLst/>
              <a:ahLst/>
              <a:cxnLst/>
              <a:rect l="l" t="t" r="r" b="b"/>
              <a:pathLst>
                <a:path w="9182258" h="1706880">
                  <a:moveTo>
                    <a:pt x="0" y="0"/>
                  </a:moveTo>
                  <a:lnTo>
                    <a:pt x="9182258" y="0"/>
                  </a:lnTo>
                  <a:lnTo>
                    <a:pt x="9182258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23066" b="-183820"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9182258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Die Versorgung der Bevölkerung war ein wichtiges Ziel des Staates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348901" y="5299404"/>
            <a:ext cx="10059910" cy="1280160"/>
            <a:chOff x="0" y="0"/>
            <a:chExt cx="13413213" cy="170688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3413214" cy="1706880"/>
            </a:xfrm>
            <a:custGeom>
              <a:avLst/>
              <a:gdLst/>
              <a:ahLst/>
              <a:cxnLst/>
              <a:rect l="l" t="t" r="r" b="b"/>
              <a:pathLst>
                <a:path w="13413214" h="1706880">
                  <a:moveTo>
                    <a:pt x="0" y="0"/>
                  </a:moveTo>
                  <a:lnTo>
                    <a:pt x="13413214" y="0"/>
                  </a:lnTo>
                  <a:lnTo>
                    <a:pt x="13413214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52704" b="-183820"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13413213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Unterschiedliche Wirtschaftssysteme beeinflussten die Versorgung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34440" y="5665164"/>
            <a:ext cx="914400" cy="914400"/>
            <a:chOff x="0" y="0"/>
            <a:chExt cx="1219200" cy="1219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244187" y="5609919"/>
            <a:ext cx="914400" cy="914400"/>
            <a:chOff x="0" y="0"/>
            <a:chExt cx="1219200" cy="12192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60"/>
                </a:lnSpc>
              </a:pPr>
              <a:r>
                <a:rPr lang="en-US" sz="23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4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329851" y="6122364"/>
            <a:ext cx="3105431" cy="1108584"/>
            <a:chOff x="0" y="0"/>
            <a:chExt cx="5629728" cy="2009714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629729" cy="2009714"/>
            </a:xfrm>
            <a:custGeom>
              <a:avLst/>
              <a:gdLst/>
              <a:ahLst/>
              <a:cxnLst/>
              <a:rect l="l" t="t" r="r" b="b"/>
              <a:pathLst>
                <a:path w="5629729" h="2009714">
                  <a:moveTo>
                    <a:pt x="0" y="0"/>
                  </a:moveTo>
                  <a:lnTo>
                    <a:pt x="5629729" y="0"/>
                  </a:lnTo>
                  <a:lnTo>
                    <a:pt x="5629729" y="2009714"/>
                  </a:lnTo>
                  <a:lnTo>
                    <a:pt x="0" y="200971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56121" r="-263828" b="-141052"/>
              </a:stretch>
            </a:blipFill>
          </p:spPr>
        </p:sp>
        <p:sp>
          <p:nvSpPr>
            <p:cNvPr id="50" name="TextBox 50"/>
            <p:cNvSpPr txBox="1"/>
            <p:nvPr/>
          </p:nvSpPr>
          <p:spPr>
            <a:xfrm>
              <a:off x="0" y="-47625"/>
              <a:ext cx="5629728" cy="20573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474983" lvl="1" indent="-237491" algn="l">
                <a:lnSpc>
                  <a:spcPts val="2640"/>
                </a:lnSpc>
                <a:buFont typeface="Arial"/>
                <a:buChar char="•"/>
              </a:pPr>
              <a:r>
                <a:rPr lang="en-US" sz="22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DDR: Planwirtschaft</a:t>
              </a:r>
            </a:p>
            <a:p>
              <a:pPr marL="474983" lvl="1" indent="-237491" algn="l">
                <a:lnSpc>
                  <a:spcPts val="2640"/>
                </a:lnSpc>
                <a:buFont typeface="Arial"/>
                <a:buChar char="•"/>
              </a:pPr>
              <a:r>
                <a:rPr lang="en-US" sz="22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BRD: Marktwirtschaft</a:t>
              </a:r>
            </a:p>
            <a:p>
              <a:pPr algn="l">
                <a:lnSpc>
                  <a:spcPts val="2640"/>
                </a:lnSpc>
              </a:pPr>
              <a:endParaRPr lang="en-US" sz="2200">
                <a:solidFill>
                  <a:srgbClr val="2C1A0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51" name="Freeform 51"/>
          <p:cNvSpPr/>
          <p:nvPr/>
        </p:nvSpPr>
        <p:spPr>
          <a:xfrm>
            <a:off x="10469065" y="2745105"/>
            <a:ext cx="6634059" cy="5730434"/>
          </a:xfrm>
          <a:custGeom>
            <a:avLst/>
            <a:gdLst/>
            <a:ahLst/>
            <a:cxnLst/>
            <a:rect l="l" t="t" r="r" b="b"/>
            <a:pathLst>
              <a:path w="6634059" h="5730434">
                <a:moveTo>
                  <a:pt x="0" y="0"/>
                </a:moveTo>
                <a:lnTo>
                  <a:pt x="6634059" y="0"/>
                </a:lnTo>
                <a:lnTo>
                  <a:pt x="6634059" y="5730434"/>
                </a:lnTo>
                <a:lnTo>
                  <a:pt x="0" y="5730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01"/>
            </a:stretch>
          </a:blipFill>
        </p:spPr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1520" cy="10287000"/>
            <a:chOff x="0" y="0"/>
            <a:chExt cx="9753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" cy="13716000"/>
            </a:xfrm>
            <a:custGeom>
              <a:avLst/>
              <a:gdLst/>
              <a:ahLst/>
              <a:cxnLst/>
              <a:rect l="l" t="t" r="r" b="b"/>
              <a:pathLst>
                <a:path w="975360" h="13716000">
                  <a:moveTo>
                    <a:pt x="0" y="0"/>
                  </a:moveTo>
                  <a:lnTo>
                    <a:pt x="975360" y="0"/>
                  </a:lnTo>
                  <a:lnTo>
                    <a:pt x="9753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0"/>
            <a:ext cx="109728" cy="10287000"/>
            <a:chOff x="0" y="0"/>
            <a:chExt cx="14630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" cy="13716000"/>
            </a:xfrm>
            <a:custGeom>
              <a:avLst/>
              <a:gdLst/>
              <a:ahLst/>
              <a:cxnLst/>
              <a:rect l="l" t="t" r="r" b="b"/>
              <a:pathLst>
                <a:path w="146304" h="13716000">
                  <a:moveTo>
                    <a:pt x="0" y="0"/>
                  </a:moveTo>
                  <a:lnTo>
                    <a:pt x="146304" y="0"/>
                  </a:lnTo>
                  <a:lnTo>
                    <a:pt x="1463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160" y="457200"/>
            <a:ext cx="16459200" cy="1280160"/>
            <a:chOff x="0" y="0"/>
            <a:chExt cx="21945600" cy="1706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45600" cy="1706880"/>
            </a:xfrm>
            <a:custGeom>
              <a:avLst/>
              <a:gdLst/>
              <a:ahLst/>
              <a:cxnLst/>
              <a:rect l="l" t="t" r="r" b="b"/>
              <a:pathLst>
                <a:path w="21945600" h="1706880">
                  <a:moveTo>
                    <a:pt x="0" y="0"/>
                  </a:moveTo>
                  <a:lnTo>
                    <a:pt x="21945600" y="0"/>
                  </a:lnTo>
                  <a:lnTo>
                    <a:pt x="2194560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0521" b="-200521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1945600" cy="1716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>
                  <a:solidFill>
                    <a:srgbClr val="2C1A0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Versorgung der Menschen in der DDR und BRD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" y="1792224"/>
            <a:ext cx="16642080" cy="64008"/>
            <a:chOff x="0" y="0"/>
            <a:chExt cx="22189440" cy="853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89439" cy="85344"/>
            </a:xfrm>
            <a:custGeom>
              <a:avLst/>
              <a:gdLst/>
              <a:ahLst/>
              <a:cxnLst/>
              <a:rect l="l" t="t" r="r" b="b"/>
              <a:pathLst>
                <a:path w="22189439" h="85344">
                  <a:moveTo>
                    <a:pt x="0" y="0"/>
                  </a:moveTo>
                  <a:lnTo>
                    <a:pt x="22189439" y="0"/>
                  </a:lnTo>
                  <a:lnTo>
                    <a:pt x="22189439" y="85344"/>
                  </a:lnTo>
                  <a:lnTo>
                    <a:pt x="0" y="85344"/>
                  </a:lnTo>
                  <a:close/>
                </a:path>
              </a:pathLst>
            </a:custGeom>
            <a:solidFill>
              <a:srgbClr val="B8882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88720" y="3256233"/>
            <a:ext cx="914400" cy="914400"/>
            <a:chOff x="0" y="0"/>
            <a:chExt cx="1219200" cy="121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88720" y="3256233"/>
            <a:ext cx="914400" cy="914400"/>
            <a:chOff x="0" y="0"/>
            <a:chExt cx="1219200" cy="1219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77440" y="3164793"/>
            <a:ext cx="7026533" cy="1280160"/>
            <a:chOff x="0" y="0"/>
            <a:chExt cx="9368711" cy="17068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368712" cy="1706880"/>
            </a:xfrm>
            <a:custGeom>
              <a:avLst/>
              <a:gdLst/>
              <a:ahLst/>
              <a:cxnLst/>
              <a:rect l="l" t="t" r="r" b="b"/>
              <a:pathLst>
                <a:path w="9368712" h="1706880">
                  <a:moveTo>
                    <a:pt x="0" y="0"/>
                  </a:moveTo>
                  <a:lnTo>
                    <a:pt x="9368712" y="0"/>
                  </a:lnTo>
                  <a:lnTo>
                    <a:pt x="9368712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18627" b="-183820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368711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Lebensmittel, Kleidung und Wohnraum gehörten zur  Grundversorgung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5390" y="4396740"/>
            <a:ext cx="943238" cy="914400"/>
            <a:chOff x="0" y="0"/>
            <a:chExt cx="1257651" cy="1219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57651" cy="1219200"/>
            </a:xfrm>
            <a:custGeom>
              <a:avLst/>
              <a:gdLst/>
              <a:ahLst/>
              <a:cxnLst/>
              <a:rect l="l" t="t" r="r" b="b"/>
              <a:pathLst>
                <a:path w="1257651" h="1219200">
                  <a:moveTo>
                    <a:pt x="0" y="609600"/>
                  </a:moveTo>
                  <a:cubicBezTo>
                    <a:pt x="0" y="272923"/>
                    <a:pt x="281530" y="0"/>
                    <a:pt x="628825" y="0"/>
                  </a:cubicBezTo>
                  <a:cubicBezTo>
                    <a:pt x="976120" y="0"/>
                    <a:pt x="1257651" y="272923"/>
                    <a:pt x="1257651" y="609600"/>
                  </a:cubicBezTo>
                  <a:cubicBezTo>
                    <a:pt x="1257651" y="946277"/>
                    <a:pt x="976120" y="1219200"/>
                    <a:pt x="628825" y="1219200"/>
                  </a:cubicBezTo>
                  <a:cubicBezTo>
                    <a:pt x="281530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15390" y="4396740"/>
            <a:ext cx="943238" cy="914400"/>
            <a:chOff x="0" y="0"/>
            <a:chExt cx="1257651" cy="1219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57651" cy="1219200"/>
            </a:xfrm>
            <a:custGeom>
              <a:avLst/>
              <a:gdLst/>
              <a:ahLst/>
              <a:cxnLst/>
              <a:rect l="l" t="t" r="r" b="b"/>
              <a:pathLst>
                <a:path w="1257651" h="1219200">
                  <a:moveTo>
                    <a:pt x="0" y="0"/>
                  </a:moveTo>
                  <a:lnTo>
                    <a:pt x="1257651" y="0"/>
                  </a:lnTo>
                  <a:lnTo>
                    <a:pt x="1257651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5909" r="-72852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1257651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41600" y="4305300"/>
            <a:ext cx="5992885" cy="1280160"/>
            <a:chOff x="0" y="0"/>
            <a:chExt cx="7990513" cy="17068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990514" cy="1706880"/>
            </a:xfrm>
            <a:custGeom>
              <a:avLst/>
              <a:gdLst/>
              <a:ahLst/>
              <a:cxnLst/>
              <a:rect l="l" t="t" r="r" b="b"/>
              <a:pathLst>
                <a:path w="7990514" h="1706880">
                  <a:moveTo>
                    <a:pt x="0" y="0"/>
                  </a:moveTo>
                  <a:lnTo>
                    <a:pt x="7990514" y="0"/>
                  </a:lnTo>
                  <a:lnTo>
                    <a:pt x="7990514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56335" b="-183820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7990513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60"/>
                </a:lnSpc>
              </a:pPr>
              <a:r>
                <a:rPr lang="en-US" sz="23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Der Staat spielte eine wichtige Rolle bei der Versorgung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9509760"/>
            <a:ext cx="18288000" cy="768096"/>
            <a:chOff x="0" y="0"/>
            <a:chExt cx="24384000" cy="10241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384000" cy="1024128"/>
            </a:xfrm>
            <a:custGeom>
              <a:avLst/>
              <a:gdLst/>
              <a:ahLst/>
              <a:cxnLst/>
              <a:rect l="l" t="t" r="r" b="b"/>
              <a:pathLst>
                <a:path w="24384000" h="1024128">
                  <a:moveTo>
                    <a:pt x="0" y="0"/>
                  </a:moveTo>
                  <a:lnTo>
                    <a:pt x="24384000" y="0"/>
                  </a:lnTo>
                  <a:lnTo>
                    <a:pt x="24384000" y="1024128"/>
                  </a:lnTo>
                  <a:lnTo>
                    <a:pt x="0" y="1024128"/>
                  </a:lnTo>
                  <a:close/>
                </a:path>
              </a:pathLst>
            </a:custGeom>
            <a:solidFill>
              <a:srgbClr val="2C1A0E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14400" y="9546336"/>
            <a:ext cx="16459200" cy="694944"/>
            <a:chOff x="0" y="0"/>
            <a:chExt cx="21945600" cy="92659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1945600" cy="926592"/>
            </a:xfrm>
            <a:custGeom>
              <a:avLst/>
              <a:gdLst/>
              <a:ahLst/>
              <a:cxnLst/>
              <a:rect l="l" t="t" r="r" b="b"/>
              <a:pathLst>
                <a:path w="21945600" h="926592">
                  <a:moveTo>
                    <a:pt x="0" y="0"/>
                  </a:moveTo>
                  <a:lnTo>
                    <a:pt x="21945600" y="0"/>
                  </a:lnTo>
                  <a:lnTo>
                    <a:pt x="21945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1487" b="-411487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1945600" cy="9646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>
                  <a:solidFill>
                    <a:srgbClr val="D4A84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Entwicklung Ost nach 1949  |  Versorgung der Menschen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8B1A1A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188720" y="2194560"/>
            <a:ext cx="914400" cy="914400"/>
            <a:chOff x="0" y="0"/>
            <a:chExt cx="1219200" cy="12192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257307" y="2105025"/>
            <a:ext cx="6886693" cy="1280160"/>
            <a:chOff x="0" y="0"/>
            <a:chExt cx="9182258" cy="170688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182258" cy="1706880"/>
            </a:xfrm>
            <a:custGeom>
              <a:avLst/>
              <a:gdLst/>
              <a:ahLst/>
              <a:cxnLst/>
              <a:rect l="l" t="t" r="r" b="b"/>
              <a:pathLst>
                <a:path w="9182258" h="1706880">
                  <a:moveTo>
                    <a:pt x="0" y="0"/>
                  </a:moveTo>
                  <a:lnTo>
                    <a:pt x="9182258" y="0"/>
                  </a:lnTo>
                  <a:lnTo>
                    <a:pt x="9182258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23066" b="-183820"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9182258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Die Versorgung der Bevölkerung war ein wichtiges Ziel des Staates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44187" y="7042479"/>
            <a:ext cx="914400" cy="914400"/>
            <a:chOff x="0" y="0"/>
            <a:chExt cx="1219200" cy="12192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289907" y="7042479"/>
            <a:ext cx="914400" cy="914400"/>
            <a:chOff x="0" y="0"/>
            <a:chExt cx="1219200" cy="12192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60"/>
                </a:lnSpc>
              </a:pPr>
              <a:r>
                <a:rPr lang="en-US" sz="23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5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423160" y="6840855"/>
            <a:ext cx="5164927" cy="1280160"/>
            <a:chOff x="0" y="0"/>
            <a:chExt cx="6886569" cy="170688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886570" cy="1706880"/>
            </a:xfrm>
            <a:custGeom>
              <a:avLst/>
              <a:gdLst/>
              <a:ahLst/>
              <a:cxnLst/>
              <a:rect l="l" t="t" r="r" b="b"/>
              <a:pathLst>
                <a:path w="6886570" h="1706880">
                  <a:moveTo>
                    <a:pt x="0" y="0"/>
                  </a:moveTo>
                  <a:lnTo>
                    <a:pt x="6886570" y="0"/>
                  </a:lnTo>
                  <a:lnTo>
                    <a:pt x="688657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197427" b="-183820"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6886569" cy="17449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Der Lebensstandard der Menschen veränderte sich nach 1949.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348901" y="5299404"/>
            <a:ext cx="10059910" cy="1280160"/>
            <a:chOff x="0" y="0"/>
            <a:chExt cx="13413213" cy="170688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3413214" cy="1706880"/>
            </a:xfrm>
            <a:custGeom>
              <a:avLst/>
              <a:gdLst/>
              <a:ahLst/>
              <a:cxnLst/>
              <a:rect l="l" t="t" r="r" b="b"/>
              <a:pathLst>
                <a:path w="13413214" h="1706880">
                  <a:moveTo>
                    <a:pt x="0" y="0"/>
                  </a:moveTo>
                  <a:lnTo>
                    <a:pt x="13413214" y="0"/>
                  </a:lnTo>
                  <a:lnTo>
                    <a:pt x="13413214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r="-52704" b="-183820"/>
              </a:stretch>
            </a:blipFill>
          </p:spPr>
        </p:sp>
        <p:sp>
          <p:nvSpPr>
            <p:cNvPr id="50" name="TextBox 50"/>
            <p:cNvSpPr txBox="1"/>
            <p:nvPr/>
          </p:nvSpPr>
          <p:spPr>
            <a:xfrm>
              <a:off x="0" y="-47625"/>
              <a:ext cx="13413213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Unterschiedliche Wirtschaftssysteme beeinflussten die Versorgung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234440" y="5665164"/>
            <a:ext cx="914400" cy="914400"/>
            <a:chOff x="0" y="0"/>
            <a:chExt cx="1219200" cy="12192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5C3D1E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244187" y="5609919"/>
            <a:ext cx="914400" cy="914400"/>
            <a:chOff x="0" y="0"/>
            <a:chExt cx="1219200" cy="12192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8303" r="-78303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60"/>
                </a:lnSpc>
              </a:pPr>
              <a:r>
                <a:rPr lang="en-US" sz="2300" b="1">
                  <a:solidFill>
                    <a:srgbClr val="FAF6EE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4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329851" y="6122364"/>
            <a:ext cx="3105431" cy="1108584"/>
            <a:chOff x="0" y="0"/>
            <a:chExt cx="5629728" cy="2009714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5629729" cy="2009714"/>
            </a:xfrm>
            <a:custGeom>
              <a:avLst/>
              <a:gdLst/>
              <a:ahLst/>
              <a:cxnLst/>
              <a:rect l="l" t="t" r="r" b="b"/>
              <a:pathLst>
                <a:path w="5629729" h="2009714">
                  <a:moveTo>
                    <a:pt x="0" y="0"/>
                  </a:moveTo>
                  <a:lnTo>
                    <a:pt x="5629729" y="0"/>
                  </a:lnTo>
                  <a:lnTo>
                    <a:pt x="5629729" y="2009714"/>
                  </a:lnTo>
                  <a:lnTo>
                    <a:pt x="0" y="200971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56121" r="-263828" b="-141052"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0" y="-47625"/>
              <a:ext cx="5629728" cy="20573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474983" lvl="1" indent="-237491" algn="l">
                <a:lnSpc>
                  <a:spcPts val="2640"/>
                </a:lnSpc>
                <a:buFont typeface="Arial"/>
                <a:buChar char="•"/>
              </a:pPr>
              <a:r>
                <a:rPr lang="en-US" sz="22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DDR: Planwirtschaft</a:t>
              </a:r>
            </a:p>
            <a:p>
              <a:pPr marL="474983" lvl="1" indent="-237491" algn="l">
                <a:lnSpc>
                  <a:spcPts val="2640"/>
                </a:lnSpc>
                <a:buFont typeface="Arial"/>
                <a:buChar char="•"/>
              </a:pPr>
              <a:r>
                <a:rPr lang="en-US" sz="2200">
                  <a:solidFill>
                    <a:srgbClr val="2C1A0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BRD: Marktwirtschaft</a:t>
              </a:r>
            </a:p>
            <a:p>
              <a:pPr algn="l">
                <a:lnSpc>
                  <a:spcPts val="2640"/>
                </a:lnSpc>
              </a:pPr>
              <a:endParaRPr lang="en-US" sz="2200">
                <a:solidFill>
                  <a:srgbClr val="2C1A0E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59" name="Freeform 59"/>
          <p:cNvSpPr/>
          <p:nvPr/>
        </p:nvSpPr>
        <p:spPr>
          <a:xfrm>
            <a:off x="10469065" y="2745105"/>
            <a:ext cx="6634059" cy="5730434"/>
          </a:xfrm>
          <a:custGeom>
            <a:avLst/>
            <a:gdLst/>
            <a:ahLst/>
            <a:cxnLst/>
            <a:rect l="l" t="t" r="r" b="b"/>
            <a:pathLst>
              <a:path w="6634059" h="5730434">
                <a:moveTo>
                  <a:pt x="0" y="0"/>
                </a:moveTo>
                <a:lnTo>
                  <a:pt x="6634059" y="0"/>
                </a:lnTo>
                <a:lnTo>
                  <a:pt x="6634059" y="5730434"/>
                </a:lnTo>
                <a:lnTo>
                  <a:pt x="0" y="5730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01"/>
            </a:stretch>
          </a:blipFill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1089</Words>
  <Application>Microsoft Office PowerPoint</Application>
  <PresentationFormat>Custom</PresentationFormat>
  <Paragraphs>252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Georgia Bold</vt:lpstr>
      <vt:lpstr>Calibri (MS)</vt:lpstr>
      <vt:lpstr>Georgia</vt:lpstr>
      <vt:lpstr>Georgia Italics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Entwicklung_Ost_1949.pptx</dc:title>
  <dc:creator>MADHAV</dc:creator>
  <cp:lastModifiedBy>kmmadhav5968@outlook.com</cp:lastModifiedBy>
  <cp:revision>2</cp:revision>
  <dcterms:created xsi:type="dcterms:W3CDTF">2006-08-16T00:00:00Z</dcterms:created>
  <dcterms:modified xsi:type="dcterms:W3CDTF">2026-03-17T22:11:28Z</dcterms:modified>
  <dc:identifier>DAHEOwIXrtg</dc:identifier>
</cp:coreProperties>
</file>