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senica"/>
      <p:regular r:id="rId12"/>
    </p:embeddedFont>
    <p:embeddedFont>
      <p:font typeface="Noto Serif Condensed" panose="02020502060505020204" charset="0"/>
      <p:regular r:id="rId13"/>
    </p:embeddedFont>
    <p:embeddedFont>
      <p:font typeface="Noto Serif Condensed Bold" panose="02020502060505020204"/>
      <p:regular r:id="rId14"/>
    </p:embeddedFont>
    <p:embeddedFont>
      <p:font typeface="Noto Serif Condensed Bold Italics" panose="02020502060505090204" pitchFamily="18" charset="0"/>
      <p:regular r:id="rId15"/>
    </p:embeddedFont>
    <p:embeddedFont>
      <p:font typeface="Noto Serif Condensed Italics" panose="02020502060505090204" pitchFamily="18" charset="0"/>
      <p:regular r:id="rId16"/>
    </p:embeddedFont>
    <p:embeddedFont>
      <p:font typeface="Noto Serif Condensed Light" panose="02020502060505020204"/>
      <p:regular r:id="rId17"/>
    </p:embeddedFont>
    <p:embeddedFont>
      <p:font typeface="Noto Serif Ethiopic" panose="02020502060505020204" pitchFamily="18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2.fntdata" /><Relationship Id="rId18" Type="http://schemas.openxmlformats.org/officeDocument/2006/relationships/font" Target="fonts/font7.fntdata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font" Target="fonts/font1.fntdata" /><Relationship Id="rId17" Type="http://schemas.openxmlformats.org/officeDocument/2006/relationships/font" Target="fonts/font6.fntdata" /><Relationship Id="rId2" Type="http://schemas.openxmlformats.org/officeDocument/2006/relationships/slide" Target="slides/slide1.xml" /><Relationship Id="rId16" Type="http://schemas.openxmlformats.org/officeDocument/2006/relationships/font" Target="fonts/font5.fntdata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font" Target="fonts/font4.fntdata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3.fntdata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svg" /><Relationship Id="rId5" Type="http://schemas.openxmlformats.org/officeDocument/2006/relationships/image" Target="../media/image4.sv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 rot="-1399696">
            <a:off x="5976722" y="1143216"/>
            <a:ext cx="8113187" cy="4403824"/>
            <a:chOff x="0" y="0"/>
            <a:chExt cx="4596456" cy="249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96456" cy="2494948"/>
            </a:xfrm>
            <a:custGeom>
              <a:avLst/>
              <a:gdLst/>
              <a:ahLst/>
              <a:cxnLst/>
              <a:rect l="l" t="t" r="r" b="b"/>
              <a:pathLst>
                <a:path w="4596456" h="2494948">
                  <a:moveTo>
                    <a:pt x="57254" y="0"/>
                  </a:moveTo>
                  <a:lnTo>
                    <a:pt x="4539202" y="0"/>
                  </a:lnTo>
                  <a:cubicBezTo>
                    <a:pt x="4570822" y="0"/>
                    <a:pt x="4596456" y="25634"/>
                    <a:pt x="4596456" y="57254"/>
                  </a:cubicBezTo>
                  <a:lnTo>
                    <a:pt x="4596456" y="2437694"/>
                  </a:lnTo>
                  <a:cubicBezTo>
                    <a:pt x="4596456" y="2469315"/>
                    <a:pt x="4570822" y="2494948"/>
                    <a:pt x="4539202" y="2494948"/>
                  </a:cubicBezTo>
                  <a:lnTo>
                    <a:pt x="57254" y="2494948"/>
                  </a:lnTo>
                  <a:cubicBezTo>
                    <a:pt x="25634" y="2494948"/>
                    <a:pt x="0" y="2469315"/>
                    <a:pt x="0" y="2437694"/>
                  </a:cubicBezTo>
                  <a:lnTo>
                    <a:pt x="0" y="57254"/>
                  </a:lnTo>
                  <a:cubicBezTo>
                    <a:pt x="0" y="25634"/>
                    <a:pt x="25634" y="0"/>
                    <a:pt x="5725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68060" y="-854592"/>
            <a:ext cx="5712331" cy="571233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16006" b="-16006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0388302" y="2083216"/>
            <a:ext cx="7834029" cy="783402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4906" r="-24906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932219" y="906106"/>
            <a:ext cx="743889" cy="74388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05276" y="906106"/>
            <a:ext cx="6893848" cy="4762928"/>
            <a:chOff x="0" y="0"/>
            <a:chExt cx="7532464" cy="52041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532464" cy="5204145"/>
            </a:xfrm>
            <a:custGeom>
              <a:avLst/>
              <a:gdLst/>
              <a:ahLst/>
              <a:cxnLst/>
              <a:rect l="l" t="t" r="r" b="b"/>
              <a:pathLst>
                <a:path w="7532464" h="5204145">
                  <a:moveTo>
                    <a:pt x="67381" y="0"/>
                  </a:moveTo>
                  <a:lnTo>
                    <a:pt x="7465083" y="0"/>
                  </a:lnTo>
                  <a:cubicBezTo>
                    <a:pt x="7482954" y="0"/>
                    <a:pt x="7500093" y="7099"/>
                    <a:pt x="7512729" y="19735"/>
                  </a:cubicBezTo>
                  <a:cubicBezTo>
                    <a:pt x="7525365" y="32372"/>
                    <a:pt x="7532464" y="49511"/>
                    <a:pt x="7532464" y="67381"/>
                  </a:cubicBezTo>
                  <a:lnTo>
                    <a:pt x="7532464" y="5136764"/>
                  </a:lnTo>
                  <a:cubicBezTo>
                    <a:pt x="7532464" y="5173977"/>
                    <a:pt x="7502296" y="5204145"/>
                    <a:pt x="7465083" y="5204145"/>
                  </a:cubicBezTo>
                  <a:lnTo>
                    <a:pt x="67381" y="5204145"/>
                  </a:lnTo>
                  <a:cubicBezTo>
                    <a:pt x="30168" y="5204145"/>
                    <a:pt x="0" y="5173977"/>
                    <a:pt x="0" y="5136764"/>
                  </a:cubicBezTo>
                  <a:lnTo>
                    <a:pt x="0" y="67381"/>
                  </a:lnTo>
                  <a:cubicBezTo>
                    <a:pt x="0" y="30168"/>
                    <a:pt x="30168" y="0"/>
                    <a:pt x="6738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7532464" cy="52422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106951" y="1080838"/>
            <a:ext cx="394425" cy="394425"/>
          </a:xfrm>
          <a:custGeom>
            <a:avLst/>
            <a:gdLst/>
            <a:ahLst/>
            <a:cxnLst/>
            <a:rect l="l" t="t" r="r" b="b"/>
            <a:pathLst>
              <a:path w="394425" h="394425">
                <a:moveTo>
                  <a:pt x="0" y="0"/>
                </a:moveTo>
                <a:lnTo>
                  <a:pt x="394425" y="0"/>
                </a:lnTo>
                <a:lnTo>
                  <a:pt x="394425" y="394425"/>
                </a:lnTo>
                <a:lnTo>
                  <a:pt x="0" y="3944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16286917" y="858197"/>
            <a:ext cx="1055373" cy="1055373"/>
          </a:xfrm>
          <a:custGeom>
            <a:avLst/>
            <a:gdLst/>
            <a:ahLst/>
            <a:cxnLst/>
            <a:rect l="l" t="t" r="r" b="b"/>
            <a:pathLst>
              <a:path w="1055373" h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28700" y="6954392"/>
            <a:ext cx="14040014" cy="44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99"/>
              </a:lnSpc>
            </a:pPr>
            <a:r>
              <a:rPr lang="en-US" sz="13793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GASTARBEITER</a:t>
            </a:r>
          </a:p>
          <a:p>
            <a:pPr algn="l">
              <a:lnSpc>
                <a:spcPts val="15999"/>
              </a:lnSpc>
            </a:pPr>
            <a:endParaRPr lang="en-US" sz="13793">
              <a:solidFill>
                <a:srgbClr val="FAE2B0"/>
              </a:solidFill>
              <a:latin typeface="Arsenica"/>
              <a:ea typeface="Arsenica"/>
              <a:cs typeface="Arsenica"/>
              <a:sym typeface="Arsenica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215112" y="2949615"/>
            <a:ext cx="9179064" cy="3511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90"/>
              </a:lnSpc>
            </a:pPr>
            <a:r>
              <a:rPr lang="en-US" sz="6707" spc="-321">
                <a:solidFill>
                  <a:srgbClr val="FFF0CF"/>
                </a:solidFill>
                <a:latin typeface="Noto Serif Condensed Light"/>
                <a:ea typeface="Noto Serif Condensed Light"/>
                <a:cs typeface="Noto Serif Condensed Light"/>
                <a:sym typeface="Noto Serif Condensed Light"/>
              </a:rPr>
              <a:t>Hintergründe, Auswirkungen und Entwicklung</a:t>
            </a:r>
          </a:p>
          <a:p>
            <a:pPr algn="ctr">
              <a:lnSpc>
                <a:spcPts val="9390"/>
              </a:lnSpc>
            </a:pPr>
            <a:endParaRPr lang="en-US" sz="6707" spc="-321">
              <a:solidFill>
                <a:srgbClr val="FFF0CF"/>
              </a:solidFill>
              <a:latin typeface="Noto Serif Condensed Light"/>
              <a:ea typeface="Noto Serif Condensed Light"/>
              <a:cs typeface="Noto Serif Condensed Light"/>
              <a:sym typeface="Noto Serif Condensed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2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91399" y="7277100"/>
            <a:ext cx="10891157" cy="3009900"/>
            <a:chOff x="0" y="0"/>
            <a:chExt cx="29145501" cy="825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145502" cy="8255000"/>
            </a:xfrm>
            <a:custGeom>
              <a:avLst/>
              <a:gdLst/>
              <a:ahLst/>
              <a:cxnLst/>
              <a:rect l="l" t="t" r="r" b="b"/>
              <a:pathLst>
                <a:path w="29145502" h="8255000">
                  <a:moveTo>
                    <a:pt x="0" y="0"/>
                  </a:moveTo>
                  <a:lnTo>
                    <a:pt x="29145502" y="0"/>
                  </a:lnTo>
                  <a:lnTo>
                    <a:pt x="29145502" y="8255000"/>
                  </a:lnTo>
                  <a:lnTo>
                    <a:pt x="0" y="8255000"/>
                  </a:lnTo>
                  <a:close/>
                </a:path>
              </a:pathLst>
            </a:custGeom>
            <a:blipFill>
              <a:blip r:embed="rId2"/>
              <a:stretch>
                <a:fillRect t="-126532" b="-126532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250010" y="2773194"/>
            <a:ext cx="18162561" cy="547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4"/>
              </a:lnSpc>
            </a:pPr>
            <a:r>
              <a:rPr lang="en-US" sz="2612" b="1" i="1" u="sng" dirty="0" err="1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Warum</a:t>
            </a:r>
            <a:r>
              <a:rPr lang="en-US" sz="2612" b="1" i="1" u="sng" dirty="0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612" b="1" i="1" u="sng" dirty="0" err="1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boomte</a:t>
            </a:r>
            <a:r>
              <a:rPr lang="en-US" sz="2612" b="1" i="1" u="sng" dirty="0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612" b="1" i="1" u="sng" dirty="0" err="1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Westdeutschland</a:t>
            </a:r>
            <a:r>
              <a:rPr lang="en-US" sz="2612" b="1" i="1" u="sng" dirty="0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in den 1950er Jahren?</a:t>
            </a:r>
          </a:p>
          <a:p>
            <a:pPr algn="l">
              <a:lnSpc>
                <a:spcPts val="3134"/>
              </a:lnSpc>
            </a:pPr>
            <a:endParaRPr lang="en-US" sz="2612" b="1" i="1" u="sng" dirty="0">
              <a:solidFill>
                <a:srgbClr val="E0DDD4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63988" lvl="1" indent="-281994" algn="l">
              <a:lnSpc>
                <a:spcPts val="3134"/>
              </a:lnSpc>
              <a:buFont typeface="Arial"/>
              <a:buChar char="•"/>
            </a:pP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Nach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dem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Zweiten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Weltkrieg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erlebte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die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Bundesrepublik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schnellen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wirtschaftlichen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Aufschwung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(“Wirtschaftswunder”).</a:t>
            </a:r>
          </a:p>
          <a:p>
            <a:pPr marL="563988" lvl="1" indent="-281994" algn="l">
              <a:lnSpc>
                <a:spcPts val="3134"/>
              </a:lnSpc>
              <a:buFont typeface="Arial"/>
              <a:buChar char="•"/>
            </a:pP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Die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Industrie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wuchs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stark, die Produktion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stieg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es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entstanden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viele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neue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Arbeitsplätze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63988" lvl="1" indent="-281994" algn="l">
              <a:lnSpc>
                <a:spcPts val="3134"/>
              </a:lnSpc>
              <a:buFont typeface="Arial"/>
              <a:buChar char="•"/>
            </a:pP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Es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herrschte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nahezu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Vollbeschäftigung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,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sodass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nicht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genug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Arbeitskräfte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vorhanden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waren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134"/>
              </a:lnSpc>
            </a:pPr>
            <a:endParaRPr lang="en-US" sz="2612" dirty="0">
              <a:solidFill>
                <a:srgbClr val="E0DDD4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134"/>
              </a:lnSpc>
            </a:pPr>
            <a:r>
              <a:rPr lang="en-US" sz="2612" b="1" i="1" u="sng" dirty="0" err="1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Wiederaufbau</a:t>
            </a:r>
            <a:r>
              <a:rPr lang="en-US" sz="2612" b="1" i="1" u="sng" dirty="0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612" b="1" i="1" u="sng" dirty="0" err="1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nach</a:t>
            </a:r>
            <a:r>
              <a:rPr lang="en-US" sz="2612" b="1" i="1" u="sng" dirty="0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dem Krieg, </a:t>
            </a:r>
            <a:r>
              <a:rPr lang="en-US" sz="2612" b="1" i="1" u="sng" dirty="0" err="1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Demokratisierung</a:t>
            </a:r>
            <a:r>
              <a:rPr lang="en-US" sz="2612" b="1" i="1" u="sng" dirty="0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, </a:t>
            </a:r>
            <a:r>
              <a:rPr lang="en-US" sz="2612" b="1" i="1" u="sng" dirty="0" err="1">
                <a:solidFill>
                  <a:srgbClr val="E0DDD4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Marshallplan</a:t>
            </a:r>
            <a:endParaRPr lang="en-US" sz="2612" b="1" i="1" u="sng" dirty="0">
              <a:solidFill>
                <a:srgbClr val="E0DDD4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algn="l">
              <a:lnSpc>
                <a:spcPts val="3134"/>
              </a:lnSpc>
            </a:pPr>
            <a:endParaRPr lang="en-US" sz="2612" b="1" i="1" u="sng" dirty="0">
              <a:solidFill>
                <a:srgbClr val="E0DDD4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algn="l">
              <a:lnSpc>
                <a:spcPts val="3134"/>
              </a:lnSpc>
            </a:pP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• Der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Wiederaufbau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von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Städten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,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Infrastruktur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Industrie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erforderte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viel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Arbeitskraft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134"/>
              </a:lnSpc>
            </a:pP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•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Durch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den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Marshallplan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erhielt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Westdeutschland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finanzielle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materielle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Unterstützung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aus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den USA.</a:t>
            </a:r>
          </a:p>
          <a:p>
            <a:pPr algn="l">
              <a:lnSpc>
                <a:spcPts val="3134"/>
              </a:lnSpc>
            </a:pP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• Die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Einführung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der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sozialen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Marktwirtschaft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sorgte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für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wirtschaftliche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Stabilität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612" dirty="0" err="1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Wachstum</a:t>
            </a:r>
            <a:r>
              <a:rPr lang="en-US" sz="2612" dirty="0">
                <a:solidFill>
                  <a:srgbClr val="E0DDD4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134"/>
              </a:lnSpc>
            </a:pPr>
            <a:endParaRPr lang="en-US" sz="2612" dirty="0">
              <a:solidFill>
                <a:srgbClr val="E0DDD4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134"/>
              </a:lnSpc>
            </a:pPr>
            <a:endParaRPr lang="en-US" sz="2612" dirty="0">
              <a:solidFill>
                <a:srgbClr val="E0DDD4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134"/>
              </a:lnSpc>
            </a:pPr>
            <a:endParaRPr lang="en-US" sz="2612" dirty="0">
              <a:solidFill>
                <a:srgbClr val="E0DDD4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0500" y="249555"/>
            <a:ext cx="16146418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457325" lvl="1" indent="-728662" algn="l">
              <a:lnSpc>
                <a:spcPts val="9450"/>
              </a:lnSpc>
              <a:buAutoNum type="arabicPeriod"/>
            </a:pPr>
            <a:r>
              <a:rPr lang="en-US" sz="6750" b="1" spc="-135">
                <a:solidFill>
                  <a:srgbClr val="E0DDD4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Politische und wirtschaftliche Rahmenbedingungen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D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095750"/>
            <a:ext cx="9144000" cy="5833201"/>
            <a:chOff x="0" y="0"/>
            <a:chExt cx="19060929" cy="121594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60922" cy="12159473"/>
            </a:xfrm>
            <a:custGeom>
              <a:avLst/>
              <a:gdLst/>
              <a:ahLst/>
              <a:cxnLst/>
              <a:rect l="l" t="t" r="r" b="b"/>
              <a:pathLst>
                <a:path w="19060922" h="12159473">
                  <a:moveTo>
                    <a:pt x="0" y="0"/>
                  </a:moveTo>
                  <a:lnTo>
                    <a:pt x="19060922" y="0"/>
                  </a:lnTo>
                  <a:lnTo>
                    <a:pt x="19060922" y="12159473"/>
                  </a:lnTo>
                  <a:lnTo>
                    <a:pt x="0" y="12159473"/>
                  </a:lnTo>
                  <a:close/>
                </a:path>
              </a:pathLst>
            </a:custGeom>
            <a:blipFill>
              <a:blip r:embed="rId2"/>
              <a:stretch>
                <a:fillRect l="-7470" r="-7470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-560443" y="-622332"/>
            <a:ext cx="7162800" cy="636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endParaRPr dirty="0"/>
          </a:p>
          <a:p>
            <a:pPr marL="647700" lvl="1" algn="l">
              <a:lnSpc>
                <a:spcPts val="8400"/>
              </a:lnSpc>
            </a:pPr>
            <a:r>
              <a:rPr lang="en-US" sz="6000" b="1" spc="-120" dirty="0">
                <a:solidFill>
                  <a:srgbClr val="4A4233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2. </a:t>
            </a:r>
            <a:r>
              <a:rPr lang="en-US" sz="6000" b="1" spc="-120" dirty="0" err="1">
                <a:solidFill>
                  <a:srgbClr val="4A4233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Gründe</a:t>
            </a:r>
            <a:r>
              <a:rPr lang="en-US" sz="6000" b="1" spc="-120" dirty="0">
                <a:solidFill>
                  <a:srgbClr val="4A4233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für die </a:t>
            </a:r>
            <a:r>
              <a:rPr lang="en-US" sz="6000" b="1" spc="-120" dirty="0" err="1">
                <a:solidFill>
                  <a:srgbClr val="4A4233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Anwerbung</a:t>
            </a:r>
            <a:r>
              <a:rPr lang="en-US" sz="6000" b="1" spc="-120" dirty="0">
                <a:solidFill>
                  <a:srgbClr val="4A4233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von </a:t>
            </a:r>
            <a:r>
              <a:rPr lang="en-US" sz="6000" b="1" spc="-120" dirty="0" err="1">
                <a:solidFill>
                  <a:srgbClr val="4A4233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Gastarbeitern</a:t>
            </a:r>
            <a:endParaRPr lang="en-US" sz="6000" b="1" spc="-120" dirty="0">
              <a:solidFill>
                <a:srgbClr val="4A4233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ctr">
              <a:lnSpc>
                <a:spcPts val="8400"/>
              </a:lnSpc>
            </a:pPr>
            <a:endParaRPr lang="en-US" sz="6000" b="1" spc="-120" dirty="0">
              <a:solidFill>
                <a:srgbClr val="4A4233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ctr">
              <a:lnSpc>
                <a:spcPts val="8400"/>
              </a:lnSpc>
            </a:pPr>
            <a:endParaRPr lang="en-US" sz="6000" b="1" spc="-120" dirty="0">
              <a:solidFill>
                <a:srgbClr val="4A4233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67311" y="684557"/>
            <a:ext cx="8630189" cy="787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2"/>
              </a:lnSpc>
            </a:pP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Warum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benötigte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die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Bundesrepublik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so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viele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Arbeitskräfte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?</a:t>
            </a:r>
          </a:p>
          <a:p>
            <a:pPr algn="l">
              <a:lnSpc>
                <a:spcPts val="3522"/>
              </a:lnSpc>
            </a:pPr>
            <a:endParaRPr lang="en-US" sz="2515" b="1" i="1" u="sng" dirty="0">
              <a:solidFill>
                <a:srgbClr val="0D0D0D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43148" lvl="1" indent="-271574" algn="l">
              <a:lnSpc>
                <a:spcPts val="3522"/>
              </a:lnSpc>
              <a:buFont typeface="Arial"/>
              <a:buChar char="•"/>
            </a:pP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Viele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deutsche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Männer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waren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im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Krieg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gefallen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oder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noch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in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Kriegsgefangenschaft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43148" lvl="1" indent="-271574" algn="l">
              <a:lnSpc>
                <a:spcPts val="3522"/>
              </a:lnSpc>
              <a:buFont typeface="Arial"/>
              <a:buChar char="•"/>
            </a:pP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Die deutsche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Bevölkerung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allein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konnte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den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hohen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Arbeitskräftebedarf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nicht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decken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43148" lvl="1" indent="-271574" algn="l">
              <a:lnSpc>
                <a:spcPts val="3522"/>
              </a:lnSpc>
              <a:buFont typeface="Arial"/>
              <a:buChar char="•"/>
            </a:pP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Gastarbeiter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sollten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vor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allem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einfache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körperlich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schwere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übernehmen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522"/>
              </a:lnSpc>
            </a:pPr>
            <a:endParaRPr lang="en-US" sz="2515" dirty="0">
              <a:solidFill>
                <a:srgbClr val="0D0D0D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522"/>
              </a:lnSpc>
            </a:pPr>
            <a:endParaRPr lang="en-US" sz="2515" dirty="0">
              <a:solidFill>
                <a:srgbClr val="0D0D0D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522"/>
              </a:lnSpc>
            </a:pP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Welche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Branchen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waren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besonders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515" b="1" i="1" u="sng" dirty="0" err="1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betroffen</a:t>
            </a:r>
            <a:r>
              <a:rPr lang="en-US" sz="2515" b="1" i="1" u="sng" dirty="0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?</a:t>
            </a:r>
          </a:p>
          <a:p>
            <a:pPr algn="l">
              <a:lnSpc>
                <a:spcPts val="3522"/>
              </a:lnSpc>
            </a:pPr>
            <a:endParaRPr lang="en-US" sz="2515" b="1" i="1" u="sng" dirty="0">
              <a:solidFill>
                <a:srgbClr val="0D0D0D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43148" lvl="1" indent="-271574" algn="l">
              <a:lnSpc>
                <a:spcPts val="3522"/>
              </a:lnSpc>
              <a:buFont typeface="Arial"/>
              <a:buChar char="•"/>
            </a:pP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Industrie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(z. B.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Automobil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-, Stahl- und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Kohleindustrie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).</a:t>
            </a:r>
          </a:p>
          <a:p>
            <a:pPr marL="543148" lvl="1" indent="-271574" algn="l">
              <a:lnSpc>
                <a:spcPts val="3522"/>
              </a:lnSpc>
              <a:buFont typeface="Arial"/>
              <a:buChar char="•"/>
            </a:pP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Baugewerbe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Bergbau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43148" lvl="1" indent="-271574" algn="l">
              <a:lnSpc>
                <a:spcPts val="3522"/>
              </a:lnSpc>
              <a:buFont typeface="Arial"/>
              <a:buChar char="•"/>
            </a:pP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Später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auch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Dienstleistungen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kommunale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15" dirty="0" err="1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Betriebe</a:t>
            </a:r>
            <a:r>
              <a:rPr lang="en-US" sz="2515" dirty="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522"/>
              </a:lnSpc>
            </a:pPr>
            <a:endParaRPr lang="en-US" sz="2515" dirty="0">
              <a:solidFill>
                <a:srgbClr val="0D0D0D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522"/>
              </a:lnSpc>
            </a:pPr>
            <a:endParaRPr lang="en-US" sz="2515" dirty="0">
              <a:solidFill>
                <a:srgbClr val="0D0D0D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41363" y="552294"/>
            <a:ext cx="4156137" cy="5849964"/>
            <a:chOff x="0" y="0"/>
            <a:chExt cx="8589685" cy="12090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89686" cy="12090400"/>
            </a:xfrm>
            <a:custGeom>
              <a:avLst/>
              <a:gdLst/>
              <a:ahLst/>
              <a:cxnLst/>
              <a:rect l="l" t="t" r="r" b="b"/>
              <a:pathLst>
                <a:path w="8589686" h="12090400">
                  <a:moveTo>
                    <a:pt x="0" y="0"/>
                  </a:moveTo>
                  <a:lnTo>
                    <a:pt x="8589686" y="0"/>
                  </a:lnTo>
                  <a:lnTo>
                    <a:pt x="8589686" y="12090400"/>
                  </a:lnTo>
                  <a:lnTo>
                    <a:pt x="0" y="12090400"/>
                  </a:lnTo>
                  <a:close/>
                </a:path>
              </a:pathLst>
            </a:custGeom>
            <a:blipFill>
              <a:blip r:embed="rId2"/>
              <a:stretch>
                <a:fillRect l="-6049" r="-6049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467219" y="-524438"/>
            <a:ext cx="7056872" cy="5505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74"/>
              </a:lnSpc>
            </a:pPr>
            <a:endParaRPr/>
          </a:p>
          <a:p>
            <a:pPr algn="l">
              <a:lnSpc>
                <a:spcPts val="6274"/>
              </a:lnSpc>
            </a:pPr>
            <a:r>
              <a:rPr lang="en-US" sz="4481" b="1" spc="-89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Gründe für die Auswand3.33.erung der Gastarbeiter aus ihren Heimatländern</a:t>
            </a:r>
          </a:p>
          <a:p>
            <a:pPr algn="l">
              <a:lnSpc>
                <a:spcPts val="6274"/>
              </a:lnSpc>
            </a:pPr>
            <a:endParaRPr lang="en-US" sz="4481" b="1" spc="-89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6274"/>
              </a:lnSpc>
            </a:pPr>
            <a:endParaRPr lang="en-US" sz="4481" b="1" spc="-89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67219" y="171739"/>
            <a:ext cx="9023572" cy="9580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45" lvl="1" algn="l">
              <a:lnSpc>
                <a:spcPts val="8160"/>
              </a:lnSpc>
            </a:pPr>
            <a:r>
              <a:rPr lang="en-US" sz="51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3. </a:t>
            </a:r>
            <a:r>
              <a:rPr lang="en-US" sz="51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Grunde</a:t>
            </a:r>
            <a:r>
              <a:rPr lang="en-US" sz="51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für die </a:t>
            </a:r>
            <a:r>
              <a:rPr lang="en-US" sz="51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Auswanderung</a:t>
            </a:r>
            <a:r>
              <a:rPr lang="en-US" sz="51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der Gastarbeiter </a:t>
            </a:r>
            <a:r>
              <a:rPr lang="en-US" sz="51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aus</a:t>
            </a:r>
            <a:r>
              <a:rPr lang="en-US" sz="51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51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ihren</a:t>
            </a:r>
            <a:r>
              <a:rPr lang="en-US" sz="51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51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Heimatländern</a:t>
            </a:r>
            <a:endParaRPr lang="en-US" sz="51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335"/>
              </a:lnSpc>
            </a:pPr>
            <a:endParaRPr lang="en-US" sz="51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335"/>
              </a:lnSpc>
            </a:pPr>
            <a:endParaRPr lang="en-US" sz="51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335"/>
              </a:lnSpc>
            </a:pPr>
            <a:endParaRPr lang="en-US" sz="51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335"/>
              </a:lnSpc>
            </a:pPr>
            <a:endParaRPr lang="en-US" sz="51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335"/>
              </a:lnSpc>
            </a:pPr>
            <a:r>
              <a:rPr lang="en-US" sz="2084" b="1" i="1" u="sng" dirty="0" err="1">
                <a:solidFill>
                  <a:srgbClr val="595959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Wirtschaftliche</a:t>
            </a:r>
            <a:r>
              <a:rPr lang="en-US" sz="2084" b="1" i="1" u="sng" dirty="0">
                <a:solidFill>
                  <a:srgbClr val="595959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und </a:t>
            </a:r>
            <a:r>
              <a:rPr lang="en-US" sz="2084" b="1" i="1" u="sng" dirty="0" err="1">
                <a:solidFill>
                  <a:srgbClr val="595959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soziale</a:t>
            </a:r>
            <a:r>
              <a:rPr lang="en-US" sz="2084" b="1" i="1" u="sng" dirty="0">
                <a:solidFill>
                  <a:srgbClr val="595959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Situation in den </a:t>
            </a:r>
            <a:r>
              <a:rPr lang="en-US" sz="2084" b="1" i="1" u="sng" dirty="0" err="1">
                <a:solidFill>
                  <a:srgbClr val="595959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Herkunftsländern</a:t>
            </a:r>
            <a:endParaRPr lang="en-US" sz="2084" b="1" i="1" u="sng" dirty="0">
              <a:solidFill>
                <a:srgbClr val="595959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algn="l">
              <a:lnSpc>
                <a:spcPts val="3335"/>
              </a:lnSpc>
            </a:pPr>
            <a:endParaRPr lang="en-US" sz="2084" b="1" i="1" u="sng" dirty="0">
              <a:solidFill>
                <a:srgbClr val="595959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450096" lvl="1" indent="-225048" algn="l">
              <a:lnSpc>
                <a:spcPts val="3335"/>
              </a:lnSpc>
              <a:buFont typeface="Arial"/>
              <a:buChar char="•"/>
            </a:pP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Hohe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Arbeitslosigkeit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Armut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in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Südeuropa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der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Türkei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335"/>
              </a:lnSpc>
            </a:pPr>
            <a:endParaRPr lang="en-US" sz="2084" dirty="0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450096" lvl="1" indent="-225048" algn="l">
              <a:lnSpc>
                <a:spcPts val="3335"/>
              </a:lnSpc>
              <a:buFont typeface="Arial"/>
              <a:buChar char="•"/>
            </a:pP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Geringe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Löhne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schlechte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Zukunftsperspektiven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335"/>
              </a:lnSpc>
            </a:pPr>
            <a:endParaRPr lang="en-US" sz="2084" dirty="0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450096" lvl="1" indent="-225048" algn="l">
              <a:lnSpc>
                <a:spcPts val="3335"/>
              </a:lnSpc>
              <a:buFont typeface="Arial"/>
              <a:buChar char="•"/>
            </a:pP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Wenige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Möglichkeiten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für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sozialen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084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Aufstieg</a:t>
            </a:r>
            <a:r>
              <a:rPr lang="en-US" sz="2084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335"/>
              </a:lnSpc>
            </a:pPr>
            <a:endParaRPr lang="en-US" sz="2084" dirty="0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335"/>
              </a:lnSpc>
            </a:pPr>
            <a:endParaRPr lang="en-US" sz="2084" dirty="0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217509" y="3938275"/>
            <a:ext cx="5525958" cy="5857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8"/>
              </a:lnSpc>
            </a:pPr>
            <a:r>
              <a:rPr lang="en-US" sz="2236" b="1" i="1" u="sng">
                <a:solidFill>
                  <a:srgbClr val="595959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Politische und persönliche Motive für die Migration</a:t>
            </a:r>
          </a:p>
          <a:p>
            <a:pPr algn="l">
              <a:lnSpc>
                <a:spcPts val="3578"/>
              </a:lnSpc>
            </a:pPr>
            <a:endParaRPr lang="en-US" sz="2236" b="1" i="1" u="sng">
              <a:solidFill>
                <a:srgbClr val="595959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482927" lvl="1" indent="-241464" algn="l">
              <a:lnSpc>
                <a:spcPts val="3578"/>
              </a:lnSpc>
              <a:buFont typeface="Arial"/>
              <a:buChar char="•"/>
            </a:pPr>
            <a:r>
              <a:rPr lang="en-US" sz="2236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Politische Instabilität in einigen Herkunftsländern.</a:t>
            </a:r>
          </a:p>
          <a:p>
            <a:pPr algn="l">
              <a:lnSpc>
                <a:spcPts val="3578"/>
              </a:lnSpc>
            </a:pPr>
            <a:endParaRPr lang="en-US" sz="2236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482927" lvl="1" indent="-241464" algn="l">
              <a:lnSpc>
                <a:spcPts val="3578"/>
              </a:lnSpc>
              <a:buFont typeface="Arial"/>
              <a:buChar char="•"/>
            </a:pPr>
            <a:r>
              <a:rPr lang="en-US" sz="2236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Wunsch nach einem besseren Leben und höherem Einkommen.</a:t>
            </a:r>
          </a:p>
          <a:p>
            <a:pPr algn="l">
              <a:lnSpc>
                <a:spcPts val="3578"/>
              </a:lnSpc>
            </a:pPr>
            <a:endParaRPr lang="en-US" sz="2236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482927" lvl="1" indent="-241464" algn="l">
              <a:lnSpc>
                <a:spcPts val="3578"/>
              </a:lnSpc>
              <a:buFont typeface="Arial"/>
              <a:buChar char="•"/>
            </a:pPr>
            <a:r>
              <a:rPr lang="en-US" sz="2236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Möglichkeit, Geld an die Familie im Heimatland zu schicken.</a:t>
            </a:r>
          </a:p>
          <a:p>
            <a:pPr algn="l">
              <a:lnSpc>
                <a:spcPts val="3578"/>
              </a:lnSpc>
            </a:pPr>
            <a:endParaRPr lang="en-US" sz="2236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578"/>
              </a:lnSpc>
            </a:pPr>
            <a:endParaRPr lang="en-US" sz="2236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01000" y="-19049"/>
            <a:ext cx="3950820" cy="1581150"/>
            <a:chOff x="0" y="0"/>
            <a:chExt cx="6017732" cy="35037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17768" cy="3503803"/>
            </a:xfrm>
            <a:custGeom>
              <a:avLst/>
              <a:gdLst/>
              <a:ahLst/>
              <a:cxnLst/>
              <a:rect l="l" t="t" r="r" b="b"/>
              <a:pathLst>
                <a:path w="6017768" h="3503803">
                  <a:moveTo>
                    <a:pt x="0" y="0"/>
                  </a:moveTo>
                  <a:lnTo>
                    <a:pt x="6017768" y="0"/>
                  </a:lnTo>
                  <a:lnTo>
                    <a:pt x="6017768" y="3503803"/>
                  </a:lnTo>
                  <a:lnTo>
                    <a:pt x="0" y="3503803"/>
                  </a:lnTo>
                  <a:close/>
                </a:path>
              </a:pathLst>
            </a:custGeom>
            <a:blipFill>
              <a:blip r:embed="rId2"/>
              <a:stretch>
                <a:fillRect t="-9956" b="-995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062222" y="5901690"/>
            <a:ext cx="7637659" cy="4385310"/>
            <a:chOff x="0" y="0"/>
            <a:chExt cx="6102323" cy="35037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02350" cy="3503803"/>
            </a:xfrm>
            <a:custGeom>
              <a:avLst/>
              <a:gdLst/>
              <a:ahLst/>
              <a:cxnLst/>
              <a:rect l="l" t="t" r="r" b="b"/>
              <a:pathLst>
                <a:path w="6102350" h="3503803">
                  <a:moveTo>
                    <a:pt x="0" y="0"/>
                  </a:moveTo>
                  <a:lnTo>
                    <a:pt x="6102350" y="0"/>
                  </a:lnTo>
                  <a:lnTo>
                    <a:pt x="6102350" y="3503803"/>
                  </a:lnTo>
                  <a:lnTo>
                    <a:pt x="0" y="3503803"/>
                  </a:lnTo>
                  <a:close/>
                </a:path>
              </a:pathLst>
            </a:custGeom>
            <a:blipFill>
              <a:blip r:embed="rId3"/>
              <a:stretch>
                <a:fillRect t="-8107" b="-8107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0" y="-744855"/>
            <a:ext cx="7228025" cy="636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endParaRPr/>
          </a:p>
          <a:p>
            <a:pPr algn="l">
              <a:lnSpc>
                <a:spcPts val="8400"/>
              </a:lnSpc>
            </a:pPr>
            <a:r>
              <a:rPr lang="en-US" sz="6000" b="1" spc="-12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Rekrutierung der Gastarbeiter in den Heimatländern</a:t>
            </a:r>
          </a:p>
          <a:p>
            <a:pPr algn="l">
              <a:lnSpc>
                <a:spcPts val="8400"/>
              </a:lnSpc>
            </a:pPr>
            <a:endParaRPr lang="en-US" sz="6000" b="1" spc="-120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8400"/>
              </a:lnSpc>
            </a:pPr>
            <a:endParaRPr lang="en-US" sz="6000" b="1" spc="-120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00221" y="1768603"/>
            <a:ext cx="6659079" cy="4860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6"/>
              </a:lnSpc>
            </a:pPr>
            <a:r>
              <a:rPr lang="en-US" sz="2672" b="1" i="1" u="sng">
                <a:solidFill>
                  <a:srgbClr val="16151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Wie lief das Anwerbeverfahren ab?</a:t>
            </a:r>
          </a:p>
          <a:p>
            <a:pPr algn="l">
              <a:lnSpc>
                <a:spcPts val="3206"/>
              </a:lnSpc>
            </a:pPr>
            <a:endParaRPr lang="en-US" sz="2672" b="1" i="1" u="sng">
              <a:solidFill>
                <a:srgbClr val="161510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76952" lvl="1" indent="-288476" algn="l">
              <a:lnSpc>
                <a:spcPts val="3206"/>
              </a:lnSpc>
              <a:buFont typeface="Arial"/>
              <a:buChar char="•"/>
            </a:pPr>
            <a:r>
              <a:rPr lang="en-US" sz="2672">
                <a:solidFill>
                  <a:srgbClr val="16151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Die Anwerbung erfolgte über staatliche Stellen und Arbeitsämter.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16151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576952" lvl="1" indent="-288476" algn="l">
              <a:lnSpc>
                <a:spcPts val="3206"/>
              </a:lnSpc>
              <a:buFont typeface="Arial"/>
              <a:buChar char="•"/>
            </a:pPr>
            <a:r>
              <a:rPr lang="en-US" sz="2672">
                <a:solidFill>
                  <a:srgbClr val="16151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Medizinische Untersuchungen und Eignungstests waren Pflicht.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16151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576952" lvl="1" indent="-288476" algn="l">
              <a:lnSpc>
                <a:spcPts val="3206"/>
              </a:lnSpc>
              <a:buFont typeface="Arial"/>
              <a:buChar char="•"/>
            </a:pPr>
            <a:r>
              <a:rPr lang="en-US" sz="2672">
                <a:solidFill>
                  <a:srgbClr val="16151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Arbeitsverträge waren meist zeitlich befristet.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16151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16151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668" y="-19050"/>
            <a:ext cx="9141332" cy="1049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algn="l">
              <a:lnSpc>
                <a:spcPts val="9600"/>
              </a:lnSpc>
            </a:pPr>
            <a:r>
              <a:rPr lang="en-US" sz="60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4.Rekrutierung der Gastarbeiter in den </a:t>
            </a:r>
            <a:r>
              <a:rPr lang="en-US" sz="60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Heimatländern</a:t>
            </a:r>
            <a:r>
              <a:rPr lang="en-US" sz="60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</a:p>
          <a:p>
            <a:pPr algn="l">
              <a:lnSpc>
                <a:spcPts val="4227"/>
              </a:lnSpc>
            </a:pPr>
            <a:endParaRPr lang="en-US" sz="60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4227"/>
              </a:lnSpc>
            </a:pPr>
            <a:r>
              <a:rPr lang="en-US" sz="2642" b="1" u="sng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Welche</a:t>
            </a:r>
            <a:r>
              <a:rPr lang="en-US" sz="2642" b="1" u="sng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2642" b="1" u="sng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Abkommen</a:t>
            </a:r>
            <a:r>
              <a:rPr lang="en-US" sz="2642" b="1" u="sng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2642" b="1" u="sng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wurden</a:t>
            </a:r>
            <a:r>
              <a:rPr lang="en-US" sz="2642" b="1" u="sng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2642" b="1" u="sng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mit</a:t>
            </a:r>
            <a:r>
              <a:rPr lang="en-US" sz="2642" b="1" u="sng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2642" b="1" u="sng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welchen</a:t>
            </a:r>
            <a:r>
              <a:rPr lang="en-US" sz="2642" b="1" u="sng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2642" b="1" u="sng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Ländern</a:t>
            </a:r>
            <a:r>
              <a:rPr lang="en-US" sz="2642" b="1" u="sng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    </a:t>
            </a:r>
            <a:r>
              <a:rPr lang="en-US" sz="2642" b="1" u="sng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geschlossen</a:t>
            </a:r>
            <a:r>
              <a:rPr lang="en-US" sz="2642" b="1" u="sng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?</a:t>
            </a:r>
          </a:p>
          <a:p>
            <a:pPr algn="l">
              <a:lnSpc>
                <a:spcPts val="4227"/>
              </a:lnSpc>
            </a:pPr>
            <a:endParaRPr lang="en-US" sz="2642" b="1" u="sng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marL="570436" lvl="1" indent="-285218" algn="l">
              <a:lnSpc>
                <a:spcPts val="4227"/>
              </a:lnSpc>
              <a:buFont typeface="Arial"/>
              <a:buChar char="•"/>
            </a:pP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Abkommen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u. a.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mit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Italien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(1955),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Spanien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Griechenland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(1960),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Türkei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(1961).</a:t>
            </a:r>
          </a:p>
          <a:p>
            <a:pPr algn="l">
              <a:lnSpc>
                <a:spcPts val="4227"/>
              </a:lnSpc>
            </a:pPr>
            <a:endParaRPr lang="en-US" sz="2642" dirty="0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570436" lvl="1" indent="-285218" algn="l">
              <a:lnSpc>
                <a:spcPts val="4227"/>
              </a:lnSpc>
              <a:buFont typeface="Arial"/>
              <a:buChar char="•"/>
            </a:pP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Ziel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war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eine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geregelte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kontrollierte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Arbeitsmigration</a:t>
            </a:r>
            <a:r>
              <a:rPr lang="en-US" sz="2642" dirty="0">
                <a:solidFill>
                  <a:srgbClr val="595959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4227"/>
              </a:lnSpc>
            </a:pPr>
            <a:endParaRPr lang="en-US" sz="2642" dirty="0">
              <a:solidFill>
                <a:srgbClr val="595959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570436" lvl="1" indent="-285218" algn="l">
              <a:lnSpc>
                <a:spcPts val="4227"/>
              </a:lnSpc>
              <a:buFont typeface="Arial"/>
              <a:buChar char="•"/>
            </a:pP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Das </a:t>
            </a:r>
            <a:r>
              <a:rPr lang="en-US" sz="2642" dirty="0" err="1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sogenannte</a:t>
            </a: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Rotationsprinzip</a:t>
            </a: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sollte</a:t>
            </a: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einen</a:t>
            </a: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dauerhaften</a:t>
            </a: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Aufenthalt</a:t>
            </a: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 </a:t>
            </a:r>
            <a:r>
              <a:rPr lang="en-US" sz="2642" dirty="0" err="1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verhindern</a:t>
            </a:r>
            <a:r>
              <a:rPr lang="en-US" sz="2642" dirty="0">
                <a:solidFill>
                  <a:srgbClr val="595959"/>
                </a:solidFill>
                <a:latin typeface="Noto Serif Ethiopic"/>
                <a:ea typeface="Noto Serif Ethiopic"/>
                <a:cs typeface="Noto Serif Ethiopic"/>
                <a:sym typeface="Noto Serif Ethiopic"/>
              </a:rPr>
              <a:t>.</a:t>
            </a:r>
          </a:p>
          <a:p>
            <a:pPr algn="l">
              <a:lnSpc>
                <a:spcPts val="3807"/>
              </a:lnSpc>
            </a:pPr>
            <a:endParaRPr lang="en-US" sz="2642" dirty="0">
              <a:solidFill>
                <a:srgbClr val="595959"/>
              </a:solidFill>
              <a:latin typeface="Noto Serif Ethiopic"/>
              <a:ea typeface="Noto Serif Ethiopic"/>
              <a:cs typeface="Noto Serif Ethiopic"/>
              <a:sym typeface="Noto Serif Ethiopic"/>
            </a:endParaRPr>
          </a:p>
          <a:p>
            <a:pPr algn="l">
              <a:lnSpc>
                <a:spcPts val="3807"/>
              </a:lnSpc>
            </a:pPr>
            <a:endParaRPr lang="en-US" sz="2642" dirty="0">
              <a:solidFill>
                <a:srgbClr val="595959"/>
              </a:solidFill>
              <a:latin typeface="Noto Serif Ethiopic"/>
              <a:ea typeface="Noto Serif Ethiopic"/>
              <a:cs typeface="Noto Serif Ethiopic"/>
              <a:sym typeface="Noto Serif Ethiopi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715114" y="-7309449"/>
            <a:ext cx="58002101" cy="32626182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t="-67733" b="-67733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5619614" y="-468140"/>
            <a:ext cx="12477886" cy="11521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endParaRPr dirty="0"/>
          </a:p>
          <a:p>
            <a:pPr marL="647700" lvl="1" algn="l">
              <a:lnSpc>
                <a:spcPts val="6000"/>
              </a:lnSpc>
            </a:pPr>
            <a:r>
              <a:rPr lang="en-US" sz="6000" b="1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    </a:t>
            </a:r>
            <a:r>
              <a:rPr 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5. </a:t>
            </a:r>
            <a:r>
              <a:rPr lang="en-US" sz="6000" b="1" dirty="0">
                <a:solidFill>
                  <a:srgbClr val="6E452A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Lebens- und </a:t>
            </a:r>
            <a:r>
              <a:rPr lang="en-US" sz="6000" b="1" dirty="0" err="1">
                <a:solidFill>
                  <a:srgbClr val="6E452A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Arbeitsbedingungen</a:t>
            </a:r>
            <a:r>
              <a:rPr lang="en-US" sz="6000" b="1" dirty="0">
                <a:solidFill>
                  <a:srgbClr val="6E452A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der Gastarbeiter</a:t>
            </a:r>
          </a:p>
          <a:p>
            <a:pPr algn="ctr">
              <a:lnSpc>
                <a:spcPts val="4722"/>
              </a:lnSpc>
            </a:pPr>
            <a:endParaRPr lang="en-US" sz="6000" b="1" dirty="0">
              <a:solidFill>
                <a:srgbClr val="6E452A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ctr">
              <a:lnSpc>
                <a:spcPts val="4722"/>
              </a:lnSpc>
            </a:pPr>
            <a:endParaRPr lang="en-US" sz="6000" b="1" dirty="0">
              <a:solidFill>
                <a:srgbClr val="6E452A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ctr">
              <a:lnSpc>
                <a:spcPts val="4722"/>
              </a:lnSpc>
            </a:pPr>
            <a:r>
              <a:rPr lang="en-US" sz="4722" i="1" u="sng" dirty="0" err="1">
                <a:solidFill>
                  <a:srgbClr val="6E452A"/>
                </a:solidFill>
                <a:latin typeface="Noto Serif Condensed Italics"/>
                <a:ea typeface="Noto Serif Condensed Italics"/>
                <a:cs typeface="Noto Serif Condensed Italics"/>
                <a:sym typeface="Noto Serif Condensed Italics"/>
              </a:rPr>
              <a:t>Wohnsituation</a:t>
            </a:r>
            <a:r>
              <a:rPr lang="en-US" sz="4722" i="1" u="sng" dirty="0">
                <a:solidFill>
                  <a:srgbClr val="6E452A"/>
                </a:solidFill>
                <a:latin typeface="Noto Serif Condensed Italics"/>
                <a:ea typeface="Noto Serif Condensed Italics"/>
                <a:cs typeface="Noto Serif Condensed Italics"/>
                <a:sym typeface="Noto Serif Condensed Italics"/>
              </a:rPr>
              <a:t>, </a:t>
            </a:r>
            <a:r>
              <a:rPr lang="en-US" sz="4722" i="1" u="sng" dirty="0" err="1">
                <a:solidFill>
                  <a:srgbClr val="6E452A"/>
                </a:solidFill>
                <a:latin typeface="Noto Serif Condensed Italics"/>
                <a:ea typeface="Noto Serif Condensed Italics"/>
                <a:cs typeface="Noto Serif Condensed Italics"/>
                <a:sym typeface="Noto Serif Condensed Italics"/>
              </a:rPr>
              <a:t>Arbeitsalltag</a:t>
            </a:r>
            <a:r>
              <a:rPr lang="en-US" sz="4722" i="1" u="sng" dirty="0">
                <a:solidFill>
                  <a:srgbClr val="6E452A"/>
                </a:solidFill>
                <a:latin typeface="Noto Serif Condensed Italics"/>
                <a:ea typeface="Noto Serif Condensed Italics"/>
                <a:cs typeface="Noto Serif Condensed Italics"/>
                <a:sym typeface="Noto Serif Condensed Italics"/>
              </a:rPr>
              <a:t>, </a:t>
            </a:r>
            <a:r>
              <a:rPr lang="en-US" sz="4722" i="1" u="sng" dirty="0" err="1">
                <a:solidFill>
                  <a:srgbClr val="6E452A"/>
                </a:solidFill>
                <a:latin typeface="Noto Serif Condensed Italics"/>
                <a:ea typeface="Noto Serif Condensed Italics"/>
                <a:cs typeface="Noto Serif Condensed Italics"/>
                <a:sym typeface="Noto Serif Condensed Italics"/>
              </a:rPr>
              <a:t>soziale</a:t>
            </a:r>
            <a:r>
              <a:rPr lang="en-US" sz="4722" i="1" u="sng" dirty="0">
                <a:solidFill>
                  <a:srgbClr val="6E452A"/>
                </a:solidFill>
                <a:latin typeface="Noto Serif Condensed Italics"/>
                <a:ea typeface="Noto Serif Condensed Italics"/>
                <a:cs typeface="Noto Serif Condensed Italics"/>
                <a:sym typeface="Noto Serif Condensed Italics"/>
              </a:rPr>
              <a:t> </a:t>
            </a:r>
            <a:r>
              <a:rPr lang="en-US" sz="4722" i="1" u="sng" dirty="0" err="1">
                <a:solidFill>
                  <a:srgbClr val="6E452A"/>
                </a:solidFill>
                <a:latin typeface="Noto Serif Condensed Italics"/>
                <a:ea typeface="Noto Serif Condensed Italics"/>
                <a:cs typeface="Noto Serif Condensed Italics"/>
                <a:sym typeface="Noto Serif Condensed Italics"/>
              </a:rPr>
              <a:t>Stellung</a:t>
            </a:r>
            <a:endParaRPr lang="en-US" sz="4722" i="1" u="sng" dirty="0">
              <a:solidFill>
                <a:srgbClr val="6E452A"/>
              </a:solidFill>
              <a:latin typeface="Noto Serif Condensed Italics"/>
              <a:ea typeface="Noto Serif Condensed Italics"/>
              <a:cs typeface="Noto Serif Condensed Italics"/>
              <a:sym typeface="Noto Serif Condensed Italics"/>
            </a:endParaRPr>
          </a:p>
          <a:p>
            <a:pPr algn="ctr">
              <a:lnSpc>
                <a:spcPts val="4722"/>
              </a:lnSpc>
            </a:pPr>
            <a:endParaRPr lang="en-US" sz="4722" i="1" u="sng" dirty="0">
              <a:solidFill>
                <a:srgbClr val="6E452A"/>
              </a:solidFill>
              <a:latin typeface="Noto Serif Condensed Italics"/>
              <a:ea typeface="Noto Serif Condensed Italics"/>
              <a:cs typeface="Noto Serif Condensed Italics"/>
              <a:sym typeface="Noto Serif Condensed Italics"/>
            </a:endParaRPr>
          </a:p>
          <a:p>
            <a:pPr marL="1019645" lvl="1" indent="-509822" algn="l">
              <a:lnSpc>
                <a:spcPts val="4722"/>
              </a:lnSpc>
              <a:buAutoNum type="arabicPeriod"/>
            </a:pP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Viele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Gastarbeiter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lebten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in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Wohnheimen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oder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einfachen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Unterkünften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4722"/>
              </a:lnSpc>
            </a:pPr>
            <a:endParaRPr lang="en-US" sz="4722" dirty="0">
              <a:solidFill>
                <a:srgbClr val="6E452A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1019645" lvl="1" indent="-509822" algn="l">
              <a:lnSpc>
                <a:spcPts val="4722"/>
              </a:lnSpc>
              <a:buAutoNum type="arabicPeriod"/>
            </a:pP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Harte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Arbeitsbedingungen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,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Schichtarbeit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niedrige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Löhne</a:t>
            </a:r>
            <a:endParaRPr lang="en-US" sz="4722" dirty="0">
              <a:solidFill>
                <a:srgbClr val="6E452A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ctr">
              <a:lnSpc>
                <a:spcPts val="4722"/>
              </a:lnSpc>
            </a:pPr>
            <a:endParaRPr lang="en-US" sz="4722" dirty="0">
              <a:solidFill>
                <a:srgbClr val="6E452A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marL="1019645" lvl="1" indent="-509822" algn="l">
              <a:lnSpc>
                <a:spcPts val="4722"/>
              </a:lnSpc>
              <a:buAutoNum type="arabicPeriod"/>
            </a:pP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Kaum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soziale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Anerkennung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wenig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Kontakt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zur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deutschen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4722" dirty="0" err="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Bevölkerung</a:t>
            </a:r>
            <a:r>
              <a:rPr lang="en-US" sz="4722" dirty="0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ctr">
              <a:lnSpc>
                <a:spcPts val="4722"/>
              </a:lnSpc>
            </a:pPr>
            <a:endParaRPr lang="en-US" sz="4722" dirty="0">
              <a:solidFill>
                <a:srgbClr val="6E452A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ctr">
              <a:lnSpc>
                <a:spcPts val="4722"/>
              </a:lnSpc>
            </a:pPr>
            <a:endParaRPr lang="en-US" sz="4722" dirty="0">
              <a:solidFill>
                <a:srgbClr val="6E452A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343650" cy="10287000"/>
            <a:chOff x="0" y="0"/>
            <a:chExt cx="84582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58200" cy="13716000"/>
            </a:xfrm>
            <a:custGeom>
              <a:avLst/>
              <a:gdLst/>
              <a:ahLst/>
              <a:cxnLst/>
              <a:rect l="l" t="t" r="r" b="b"/>
              <a:pathLst>
                <a:path w="8458200" h="13716000">
                  <a:moveTo>
                    <a:pt x="0" y="0"/>
                  </a:moveTo>
                  <a:lnTo>
                    <a:pt x="8458200" y="0"/>
                  </a:lnTo>
                  <a:lnTo>
                    <a:pt x="84582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l="-3918" r="-391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6881645" y="209550"/>
            <a:ext cx="1406355" cy="3067050"/>
            <a:chOff x="0" y="0"/>
            <a:chExt cx="2387600" cy="520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87600" cy="5207000"/>
            </a:xfrm>
            <a:custGeom>
              <a:avLst/>
              <a:gdLst/>
              <a:ahLst/>
              <a:cxnLst/>
              <a:rect l="l" t="t" r="r" b="b"/>
              <a:pathLst>
                <a:path w="2387600" h="5207000">
                  <a:moveTo>
                    <a:pt x="0" y="0"/>
                  </a:moveTo>
                  <a:lnTo>
                    <a:pt x="2387600" y="0"/>
                  </a:lnTo>
                  <a:lnTo>
                    <a:pt x="2387600" y="5207000"/>
                  </a:lnTo>
                  <a:lnTo>
                    <a:pt x="0" y="5207000"/>
                  </a:lnTo>
                  <a:close/>
                </a:path>
              </a:pathLst>
            </a:custGeom>
            <a:blipFill>
              <a:blip r:embed="rId3"/>
              <a:stretch>
                <a:fillRect l="-113973" r="-11397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7288761" y="-1143000"/>
            <a:ext cx="7228025" cy="74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endParaRPr/>
          </a:p>
          <a:p>
            <a:pPr algn="l">
              <a:lnSpc>
                <a:spcPts val="8400"/>
              </a:lnSpc>
            </a:pPr>
            <a:r>
              <a:rPr lang="en-US" sz="6000" spc="-12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Reaktionen der Reaktionen der deutschen Bevölkerung</a:t>
            </a:r>
          </a:p>
          <a:p>
            <a:pPr algn="l">
              <a:lnSpc>
                <a:spcPts val="8400"/>
              </a:lnSpc>
            </a:pPr>
            <a:r>
              <a:rPr lang="en-US" sz="6000" spc="-12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deutschen Bevölkerung</a:t>
            </a:r>
          </a:p>
          <a:p>
            <a:pPr algn="l">
              <a:lnSpc>
                <a:spcPts val="8400"/>
              </a:lnSpc>
            </a:pPr>
            <a:endParaRPr lang="en-US" sz="6000" spc="-12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8400"/>
              </a:lnSpc>
            </a:pPr>
            <a:endParaRPr lang="en-US" sz="6000" spc="-12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567927" y="44389"/>
            <a:ext cx="10525771" cy="10204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5"/>
              </a:lnSpc>
            </a:pPr>
            <a:endParaRPr dirty="0"/>
          </a:p>
          <a:p>
            <a:pPr marL="644843" lvl="1" algn="l">
              <a:lnSpc>
                <a:spcPts val="8356"/>
              </a:lnSpc>
            </a:pPr>
            <a:r>
              <a:rPr lang="en-US" sz="5973" b="1" dirty="0">
                <a:solidFill>
                  <a:srgbClr val="000000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6. </a:t>
            </a:r>
            <a:r>
              <a:rPr lang="en-US" sz="5973" b="1" dirty="0" err="1">
                <a:solidFill>
                  <a:srgbClr val="000000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Reaktionen</a:t>
            </a:r>
            <a:r>
              <a:rPr lang="en-US" sz="5973" b="1" dirty="0">
                <a:solidFill>
                  <a:srgbClr val="000000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der </a:t>
            </a:r>
            <a:r>
              <a:rPr lang="en-US" sz="5973" b="1" dirty="0" err="1">
                <a:solidFill>
                  <a:srgbClr val="000000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deutschen</a:t>
            </a:r>
            <a:r>
              <a:rPr lang="en-US" sz="5973" b="1" dirty="0">
                <a:solidFill>
                  <a:srgbClr val="000000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5973" b="1" dirty="0" err="1">
                <a:solidFill>
                  <a:srgbClr val="000000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Bevölkerung</a:t>
            </a:r>
            <a:endParaRPr lang="en-US" sz="5973" b="1" dirty="0">
              <a:solidFill>
                <a:srgbClr val="000000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505"/>
              </a:lnSpc>
            </a:pPr>
            <a:endParaRPr lang="en-US" sz="5973" b="1" dirty="0">
              <a:solidFill>
                <a:srgbClr val="000000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505"/>
              </a:lnSpc>
            </a:pPr>
            <a:endParaRPr lang="en-US" sz="5973" b="1" dirty="0">
              <a:solidFill>
                <a:srgbClr val="000000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505"/>
              </a:lnSpc>
            </a:pPr>
            <a:endParaRPr lang="en-US" sz="5973" b="1" dirty="0">
              <a:solidFill>
                <a:srgbClr val="000000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505"/>
              </a:lnSpc>
            </a:pPr>
            <a:r>
              <a:rPr lang="en-US" sz="2506" b="1" i="1" u="sng" dirty="0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Wie </a:t>
            </a:r>
            <a:r>
              <a:rPr lang="en-US" sz="2506" b="1" i="1" u="sng" dirty="0" err="1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wurden</a:t>
            </a:r>
            <a:r>
              <a:rPr lang="en-US" sz="2506" b="1" i="1" u="sng" dirty="0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die Gastarbeiter </a:t>
            </a:r>
            <a:r>
              <a:rPr lang="en-US" sz="2506" b="1" i="1" u="sng" dirty="0" err="1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wahrgenommen</a:t>
            </a:r>
            <a:r>
              <a:rPr lang="en-US" sz="2506" b="1" i="1" u="sng" dirty="0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?</a:t>
            </a:r>
          </a:p>
          <a:p>
            <a:pPr algn="l">
              <a:lnSpc>
                <a:spcPts val="3505"/>
              </a:lnSpc>
            </a:pPr>
            <a:endParaRPr lang="en-US" sz="2506" b="1" i="1" u="sng" dirty="0">
              <a:solidFill>
                <a:srgbClr val="000000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41051" lvl="1" indent="-270526" algn="l">
              <a:lnSpc>
                <a:spcPts val="3505"/>
              </a:lnSpc>
              <a:buFont typeface="Arial"/>
              <a:buChar char="•"/>
            </a:pP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Anfangs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wurden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sie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als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notwendige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Arbeitskräfte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akzeptiert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41051" lvl="1" indent="-270526" algn="l">
              <a:lnSpc>
                <a:spcPts val="3505"/>
              </a:lnSpc>
              <a:buFont typeface="Arial"/>
              <a:buChar char="•"/>
            </a:pP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Später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wuchs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die Skepsis und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Ablehnung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in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Teilen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der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Bevölkerung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41051" lvl="1" indent="-270526" algn="l">
              <a:lnSpc>
                <a:spcPts val="3505"/>
              </a:lnSpc>
              <a:buFont typeface="Arial"/>
              <a:buChar char="•"/>
            </a:pP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Kulturelle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Unterschiede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führten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zu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Missverständnissen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505"/>
              </a:lnSpc>
            </a:pPr>
            <a:endParaRPr lang="en-US" sz="2506" dirty="0">
              <a:solidFill>
                <a:srgbClr val="00000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505"/>
              </a:lnSpc>
            </a:pPr>
            <a:endParaRPr lang="en-US" sz="2506" dirty="0">
              <a:solidFill>
                <a:srgbClr val="00000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505"/>
              </a:lnSpc>
            </a:pPr>
            <a:r>
              <a:rPr lang="en-US" sz="2506" b="1" i="1" u="sng" dirty="0" err="1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Welche</a:t>
            </a:r>
            <a:r>
              <a:rPr lang="en-US" sz="2506" b="1" i="1" u="sng" dirty="0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</a:t>
            </a:r>
            <a:r>
              <a:rPr lang="en-US" sz="2506" b="1" i="1" u="sng" dirty="0" err="1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Vorurteile</a:t>
            </a:r>
            <a:r>
              <a:rPr lang="en-US" sz="2506" b="1" i="1" u="sng" dirty="0">
                <a:solidFill>
                  <a:srgbClr val="000000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gab es?</a:t>
            </a:r>
          </a:p>
          <a:p>
            <a:pPr algn="l">
              <a:lnSpc>
                <a:spcPts val="3505"/>
              </a:lnSpc>
            </a:pPr>
            <a:endParaRPr lang="en-US" sz="2506" b="1" i="1" u="sng" dirty="0">
              <a:solidFill>
                <a:srgbClr val="000000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41051" lvl="1" indent="-270526" algn="l">
              <a:lnSpc>
                <a:spcPts val="3505"/>
              </a:lnSpc>
              <a:buFont typeface="Arial"/>
              <a:buChar char="•"/>
            </a:pP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Vorwürfe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, Gastarbeiter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nähmen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Deutschen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Arbeitsplätze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weg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41051" lvl="1" indent="-270526" algn="l">
              <a:lnSpc>
                <a:spcPts val="3505"/>
              </a:lnSpc>
              <a:buFont typeface="Arial"/>
              <a:buChar char="•"/>
            </a:pP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Klischees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über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Kultur, Religion und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Lebensweise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41051" lvl="1" indent="-270526" algn="l">
              <a:lnSpc>
                <a:spcPts val="3505"/>
              </a:lnSpc>
              <a:buFont typeface="Arial"/>
              <a:buChar char="•"/>
            </a:pP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Diskriminierung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im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Alltag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am </a:t>
            </a:r>
            <a:r>
              <a:rPr lang="en-US" sz="2506" dirty="0" err="1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Arbeitsplatz</a:t>
            </a:r>
            <a:r>
              <a:rPr lang="en-US" sz="2506" dirty="0">
                <a:solidFill>
                  <a:srgbClr val="000000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505"/>
              </a:lnSpc>
            </a:pPr>
            <a:endParaRPr lang="en-US" sz="2506" dirty="0">
              <a:solidFill>
                <a:srgbClr val="00000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507"/>
              </a:lnSpc>
            </a:pPr>
            <a:endParaRPr lang="en-US" sz="2506" dirty="0">
              <a:solidFill>
                <a:srgbClr val="000000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05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LARANA, INC.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2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91125"/>
            <a:chOff x="0" y="0"/>
            <a:chExt cx="24384000" cy="6921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6921500"/>
            </a:xfrm>
            <a:custGeom>
              <a:avLst/>
              <a:gdLst/>
              <a:ahLst/>
              <a:cxnLst/>
              <a:rect l="l" t="t" r="r" b="b"/>
              <a:pathLst>
                <a:path w="24384000" h="6921500">
                  <a:moveTo>
                    <a:pt x="0" y="0"/>
                  </a:moveTo>
                  <a:lnTo>
                    <a:pt x="24384000" y="0"/>
                  </a:lnTo>
                  <a:lnTo>
                    <a:pt x="24384000" y="6921500"/>
                  </a:lnTo>
                  <a:lnTo>
                    <a:pt x="0" y="6921500"/>
                  </a:lnTo>
                  <a:close/>
                </a:path>
              </a:pathLst>
            </a:custGeom>
            <a:blipFill>
              <a:blip r:embed="rId2"/>
              <a:stretch>
                <a:fillRect t="-82110" b="-82110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-541701" y="4121673"/>
            <a:ext cx="7162800" cy="636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endParaRPr dirty="0"/>
          </a:p>
          <a:p>
            <a:pPr marL="647700" lvl="1" algn="l">
              <a:lnSpc>
                <a:spcPts val="8400"/>
              </a:lnSpc>
            </a:pPr>
            <a:r>
              <a:rPr lang="en-US" sz="6000" b="1" spc="-120" dirty="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7. </a:t>
            </a:r>
            <a:r>
              <a:rPr lang="en-US" sz="6000" b="1" spc="-120" dirty="0" err="1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Familiennachzug</a:t>
            </a:r>
            <a:r>
              <a:rPr lang="en-US" sz="6000" b="1" spc="-120" dirty="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und </a:t>
            </a:r>
            <a:r>
              <a:rPr lang="en-US" sz="6000" b="1" spc="-120" dirty="0" err="1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langfristige</a:t>
            </a:r>
            <a:r>
              <a:rPr lang="en-US" sz="6000" b="1" spc="-120" dirty="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Integration</a:t>
            </a:r>
          </a:p>
          <a:p>
            <a:pPr algn="l">
              <a:lnSpc>
                <a:spcPts val="8400"/>
              </a:lnSpc>
            </a:pPr>
            <a:endParaRPr lang="en-US" sz="6000" b="1" spc="-120" dirty="0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8400"/>
              </a:lnSpc>
            </a:pPr>
            <a:endParaRPr lang="en-US" sz="6000" b="1" spc="-120" dirty="0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621099" y="5238750"/>
            <a:ext cx="10974831" cy="550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730" b="1" i="1" u="sng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Wann und unter welchen Bedingungen durften Familien nachziehen?</a:t>
            </a:r>
          </a:p>
          <a:p>
            <a:pPr algn="l">
              <a:lnSpc>
                <a:spcPts val="2730"/>
              </a:lnSpc>
            </a:pPr>
            <a:endParaRPr lang="en-US" sz="2730" b="1" i="1" u="sng">
              <a:solidFill>
                <a:srgbClr val="F0EEEB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89561" lvl="1" indent="-294780" algn="l">
              <a:lnSpc>
                <a:spcPts val="2730"/>
              </a:lnSpc>
              <a:buFont typeface="Arial"/>
              <a:buChar char="•"/>
            </a:pPr>
            <a:r>
              <a:rPr lang="en-US" sz="273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Ab den späten 1960er Jahren wurde der Familiennachzug ermöglicht.</a:t>
            </a:r>
          </a:p>
          <a:p>
            <a:pPr marL="589561" lvl="1" indent="-294780" algn="l">
              <a:lnSpc>
                <a:spcPts val="2730"/>
              </a:lnSpc>
              <a:buFont typeface="Arial"/>
              <a:buChar char="•"/>
            </a:pPr>
            <a:r>
              <a:rPr lang="en-US" sz="273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Voraussetzung waren ausreichender Wohnraum und ein gesichertes Einkommen.</a:t>
            </a:r>
          </a:p>
          <a:p>
            <a:pPr marL="589561" lvl="1" indent="-294780" algn="l">
              <a:lnSpc>
                <a:spcPts val="2730"/>
              </a:lnSpc>
              <a:buFont typeface="Arial"/>
              <a:buChar char="•"/>
            </a:pPr>
            <a:r>
              <a:rPr lang="en-US" sz="273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Viele Gastarbeiter entschieden sich dadurch für einen dauerhaften Aufenthalt.</a:t>
            </a:r>
          </a:p>
          <a:p>
            <a:pPr algn="l">
              <a:lnSpc>
                <a:spcPts val="2730"/>
              </a:lnSpc>
            </a:pPr>
            <a:endParaRPr lang="en-US" sz="273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2730"/>
              </a:lnSpc>
            </a:pPr>
            <a:endParaRPr lang="en-US" sz="273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2730"/>
              </a:lnSpc>
            </a:pPr>
            <a:r>
              <a:rPr lang="en-US" sz="2730" b="1" i="1" u="sng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Herausforderungen bei der Integration</a:t>
            </a:r>
          </a:p>
          <a:p>
            <a:pPr algn="l">
              <a:lnSpc>
                <a:spcPts val="2730"/>
              </a:lnSpc>
            </a:pPr>
            <a:endParaRPr lang="en-US" sz="2730" b="1" i="1" u="sng">
              <a:solidFill>
                <a:srgbClr val="F0EEEB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89561" lvl="1" indent="-294780" algn="l">
              <a:lnSpc>
                <a:spcPts val="2730"/>
              </a:lnSpc>
              <a:buFont typeface="Arial"/>
              <a:buChar char="•"/>
            </a:pPr>
            <a:r>
              <a:rPr lang="en-US" sz="273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Sprachprobleme und fehlende Bildungsangebote.</a:t>
            </a:r>
          </a:p>
          <a:p>
            <a:pPr marL="589561" lvl="1" indent="-294780" algn="l">
              <a:lnSpc>
                <a:spcPts val="2730"/>
              </a:lnSpc>
              <a:buFont typeface="Arial"/>
              <a:buChar char="•"/>
            </a:pPr>
            <a:r>
              <a:rPr lang="en-US" sz="273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Benachteiligung im Bildungssystem und auf dem Arbeitsmarkt.</a:t>
            </a:r>
          </a:p>
          <a:p>
            <a:pPr marL="589561" lvl="1" indent="-294780" algn="l">
              <a:lnSpc>
                <a:spcPts val="2730"/>
              </a:lnSpc>
              <a:buFont typeface="Arial"/>
              <a:buChar char="•"/>
            </a:pPr>
            <a:r>
              <a:rPr lang="en-US" sz="273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Identitätskonflikte bei Kindern der zweiten Generation.</a:t>
            </a:r>
          </a:p>
          <a:p>
            <a:pPr algn="l">
              <a:lnSpc>
                <a:spcPts val="2730"/>
              </a:lnSpc>
            </a:pPr>
            <a:endParaRPr lang="en-US" sz="273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2730"/>
              </a:lnSpc>
            </a:pPr>
            <a:endParaRPr lang="en-US" sz="273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2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7625"/>
            <a:ext cx="10777516" cy="3059243"/>
            <a:chOff x="0" y="0"/>
            <a:chExt cx="24384000" cy="6921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6921500"/>
            </a:xfrm>
            <a:custGeom>
              <a:avLst/>
              <a:gdLst/>
              <a:ahLst/>
              <a:cxnLst/>
              <a:rect l="l" t="t" r="r" b="b"/>
              <a:pathLst>
                <a:path w="24384000" h="6921500">
                  <a:moveTo>
                    <a:pt x="0" y="0"/>
                  </a:moveTo>
                  <a:lnTo>
                    <a:pt x="24384000" y="0"/>
                  </a:lnTo>
                  <a:lnTo>
                    <a:pt x="24384000" y="6921500"/>
                  </a:lnTo>
                  <a:lnTo>
                    <a:pt x="0" y="6921500"/>
                  </a:lnTo>
                  <a:close/>
                </a:path>
              </a:pathLst>
            </a:custGeom>
            <a:blipFill>
              <a:blip r:embed="rId2"/>
              <a:stretch>
                <a:fillRect t="-49082" b="-49082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248315" y="2536374"/>
            <a:ext cx="17959408" cy="7750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0"/>
              </a:lnSpc>
            </a:pPr>
            <a:endParaRPr dirty="0"/>
          </a:p>
          <a:p>
            <a:pPr marL="647700" lvl="1" algn="l">
              <a:lnSpc>
                <a:spcPts val="8394"/>
              </a:lnSpc>
            </a:pPr>
            <a:r>
              <a:rPr lang="en-US" sz="6000" b="1" dirty="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8.Warum </a:t>
            </a:r>
            <a:r>
              <a:rPr lang="en-US" sz="6000" b="1" dirty="0" err="1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blieben</a:t>
            </a:r>
            <a:r>
              <a:rPr lang="en-US" sz="6000" b="1" dirty="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6000" b="1" dirty="0" err="1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viele</a:t>
            </a:r>
            <a:r>
              <a:rPr lang="en-US" sz="6000" b="1" dirty="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Gastarbeiter </a:t>
            </a:r>
            <a:r>
              <a:rPr lang="en-US" sz="6000" b="1" dirty="0" err="1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dauerhaft</a:t>
            </a:r>
            <a:r>
              <a:rPr lang="en-US" sz="6000" b="1" dirty="0">
                <a:solidFill>
                  <a:srgbClr val="F0EEEB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?</a:t>
            </a:r>
          </a:p>
          <a:p>
            <a:pPr algn="l">
              <a:lnSpc>
                <a:spcPts val="3309"/>
              </a:lnSpc>
            </a:pPr>
            <a:endParaRPr lang="en-US" sz="6000" b="1" dirty="0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309"/>
              </a:lnSpc>
            </a:pPr>
            <a:endParaRPr lang="en-US" sz="6000" b="1" dirty="0">
              <a:solidFill>
                <a:srgbClr val="F0EEEB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309"/>
              </a:lnSpc>
            </a:pPr>
            <a:r>
              <a:rPr lang="en-US" sz="2365" b="1" i="1" u="sng" dirty="0" err="1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Gründe</a:t>
            </a:r>
            <a:r>
              <a:rPr lang="en-US" sz="2365" b="1" i="1" u="sng" dirty="0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für den </a:t>
            </a:r>
            <a:r>
              <a:rPr lang="en-US" sz="2365" b="1" i="1" u="sng" dirty="0" err="1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Verbleib</a:t>
            </a:r>
            <a:r>
              <a:rPr lang="en-US" sz="2365" b="1" i="1" u="sng" dirty="0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in Deutschland</a:t>
            </a:r>
          </a:p>
          <a:p>
            <a:pPr algn="l">
              <a:lnSpc>
                <a:spcPts val="3309"/>
              </a:lnSpc>
            </a:pPr>
            <a:endParaRPr lang="en-US" sz="2365" b="1" i="1" u="sng" dirty="0">
              <a:solidFill>
                <a:srgbClr val="F0EEEB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10737" lvl="1" indent="-255369" algn="l">
              <a:lnSpc>
                <a:spcPts val="3309"/>
              </a:lnSpc>
              <a:buFont typeface="Arial"/>
              <a:buChar char="•"/>
            </a:pP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Aufbau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eines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sozialen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Umfelds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Arbeitsstabilität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10737" lvl="1" indent="-255369" algn="l">
              <a:lnSpc>
                <a:spcPts val="3309"/>
              </a:lnSpc>
              <a:buFont typeface="Arial"/>
              <a:buChar char="•"/>
            </a:pP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Bessere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Zukunftschancen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für die Kinder.</a:t>
            </a:r>
          </a:p>
          <a:p>
            <a:pPr marL="510737" lvl="1" indent="-255369" algn="l">
              <a:lnSpc>
                <a:spcPts val="3309"/>
              </a:lnSpc>
              <a:buFont typeface="Arial"/>
              <a:buChar char="•"/>
            </a:pP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Politische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wirtschaftliche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Probleme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in den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Herkunftsländern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algn="l">
              <a:lnSpc>
                <a:spcPts val="3309"/>
              </a:lnSpc>
            </a:pPr>
            <a:endParaRPr lang="en-US" sz="2365" dirty="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309"/>
              </a:lnSpc>
            </a:pPr>
            <a:r>
              <a:rPr lang="en-US" sz="2365" b="1" i="1" u="sng" dirty="0" err="1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Auswirkungen</a:t>
            </a:r>
            <a:r>
              <a:rPr lang="en-US" sz="2365" b="1" i="1" u="sng" dirty="0">
                <a:solidFill>
                  <a:srgbClr val="F0EEEB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 auf Gesellschaft und Kultur</a:t>
            </a:r>
          </a:p>
          <a:p>
            <a:pPr algn="l">
              <a:lnSpc>
                <a:spcPts val="3309"/>
              </a:lnSpc>
            </a:pPr>
            <a:endParaRPr lang="en-US" sz="2365" b="1" i="1" u="sng" dirty="0">
              <a:solidFill>
                <a:srgbClr val="F0EEEB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510737" lvl="1" indent="-255369" algn="l">
              <a:lnSpc>
                <a:spcPts val="3309"/>
              </a:lnSpc>
              <a:buFont typeface="Arial"/>
              <a:buChar char="•"/>
            </a:pP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Deutschland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entwickelte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sich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zu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einer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Einwanderungsgesellschaft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10737" lvl="1" indent="-255369" algn="l">
              <a:lnSpc>
                <a:spcPts val="3309"/>
              </a:lnSpc>
              <a:buFont typeface="Arial"/>
              <a:buChar char="•"/>
            </a:pP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Kulturelle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Vielfalt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,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neue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Küchen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, Musik und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Traditionen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.</a:t>
            </a:r>
          </a:p>
          <a:p>
            <a:pPr marL="510737" lvl="1" indent="-255369" algn="l">
              <a:lnSpc>
                <a:spcPts val="3309"/>
              </a:lnSpc>
              <a:buFont typeface="Arial"/>
              <a:buChar char="•"/>
            </a:pP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Langfristige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Veränderungen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in </a:t>
            </a:r>
            <a:r>
              <a:rPr lang="en-US" sz="2365" dirty="0" err="1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Politik</a:t>
            </a:r>
            <a:r>
              <a:rPr lang="en-US" sz="2365" dirty="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 und Gesellschaft.</a:t>
            </a:r>
          </a:p>
          <a:p>
            <a:pPr algn="l">
              <a:lnSpc>
                <a:spcPts val="3309"/>
              </a:lnSpc>
            </a:pPr>
            <a:endParaRPr lang="en-US" sz="2365" dirty="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3309"/>
              </a:lnSpc>
            </a:pPr>
            <a:endParaRPr lang="en-US" sz="2365" dirty="0">
              <a:solidFill>
                <a:srgbClr val="F0EEEB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FFFFF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500" y="6427513"/>
            <a:ext cx="7162800" cy="3668987"/>
            <a:chOff x="0" y="0"/>
            <a:chExt cx="9550400" cy="48919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50400" cy="4891983"/>
            </a:xfrm>
            <a:custGeom>
              <a:avLst/>
              <a:gdLst/>
              <a:ahLst/>
              <a:cxnLst/>
              <a:rect l="l" t="t" r="r" b="b"/>
              <a:pathLst>
                <a:path w="9550400" h="4891983">
                  <a:moveTo>
                    <a:pt x="0" y="0"/>
                  </a:moveTo>
                  <a:lnTo>
                    <a:pt x="9550400" y="0"/>
                  </a:lnTo>
                  <a:lnTo>
                    <a:pt x="9550400" y="4891983"/>
                  </a:lnTo>
                  <a:lnTo>
                    <a:pt x="0" y="4891983"/>
                  </a:lnTo>
                  <a:close/>
                </a:path>
              </a:pathLst>
            </a:custGeom>
            <a:blipFill>
              <a:blip r:embed="rId2"/>
              <a:stretch>
                <a:fillRect t="-18151" b="-1815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543801" y="8286750"/>
            <a:ext cx="10744199" cy="2000250"/>
            <a:chOff x="0" y="0"/>
            <a:chExt cx="14325599" cy="266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325600" cy="2667000"/>
            </a:xfrm>
            <a:custGeom>
              <a:avLst/>
              <a:gdLst/>
              <a:ahLst/>
              <a:cxnLst/>
              <a:rect l="l" t="t" r="r" b="b"/>
              <a:pathLst>
                <a:path w="14325600" h="2667000">
                  <a:moveTo>
                    <a:pt x="0" y="0"/>
                  </a:moveTo>
                  <a:lnTo>
                    <a:pt x="14325600" y="0"/>
                  </a:lnTo>
                  <a:lnTo>
                    <a:pt x="14325600" y="2667000"/>
                  </a:lnTo>
                  <a:lnTo>
                    <a:pt x="0" y="2667000"/>
                  </a:lnTo>
                  <a:close/>
                </a:path>
              </a:pathLst>
            </a:custGeom>
            <a:blipFill>
              <a:blip r:embed="rId3"/>
              <a:stretch>
                <a:fillRect t="-134978" b="-134978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7353300" y="952500"/>
            <a:ext cx="7228025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spc="-12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06 Price list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0500" y="2105915"/>
            <a:ext cx="9051982" cy="463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2"/>
              </a:lnSpc>
            </a:pPr>
            <a:r>
              <a:rPr lang="en-US" sz="3311" b="1" i="1" u="sng">
                <a:solidFill>
                  <a:srgbClr val="6E452A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Warum wurde die Anwerbung gestoppt?</a:t>
            </a:r>
          </a:p>
          <a:p>
            <a:pPr algn="l">
              <a:lnSpc>
                <a:spcPts val="4632"/>
              </a:lnSpc>
            </a:pPr>
            <a:endParaRPr lang="en-US" sz="3311" b="1" i="1" u="sng">
              <a:solidFill>
                <a:srgbClr val="6E452A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714947" lvl="1" indent="-357474" algn="l">
              <a:lnSpc>
                <a:spcPts val="4632"/>
              </a:lnSpc>
              <a:buFont typeface="Arial"/>
              <a:buChar char="•"/>
            </a:pPr>
            <a:r>
              <a:rPr lang="en-US" sz="331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Wirtschaftskrise nach der Ölkrise 1973.</a:t>
            </a:r>
          </a:p>
          <a:p>
            <a:pPr marL="714947" lvl="1" indent="-357474" algn="l">
              <a:lnSpc>
                <a:spcPts val="4632"/>
              </a:lnSpc>
              <a:buFont typeface="Arial"/>
              <a:buChar char="•"/>
            </a:pPr>
            <a:r>
              <a:rPr lang="en-US" sz="331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Steigende Arbeitslosigkeit in Deutschland.</a:t>
            </a:r>
          </a:p>
          <a:p>
            <a:pPr marL="714947" lvl="1" indent="-357474" algn="l">
              <a:lnSpc>
                <a:spcPts val="4632"/>
              </a:lnSpc>
              <a:buFont typeface="Arial"/>
              <a:buChar char="•"/>
            </a:pPr>
            <a:r>
              <a:rPr lang="en-US" sz="3311">
                <a:solidFill>
                  <a:srgbClr val="6E452A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Politische Entscheidung zur Begrenzung der Zuwanderung.</a:t>
            </a:r>
          </a:p>
          <a:p>
            <a:pPr algn="l">
              <a:lnSpc>
                <a:spcPts val="4632"/>
              </a:lnSpc>
            </a:pPr>
            <a:endParaRPr lang="en-US" sz="3311">
              <a:solidFill>
                <a:srgbClr val="6E452A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4634"/>
              </a:lnSpc>
            </a:pPr>
            <a:endParaRPr lang="en-US" sz="3311">
              <a:solidFill>
                <a:srgbClr val="6E452A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079796" y="2105915"/>
            <a:ext cx="7179504" cy="7180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74"/>
              </a:lnSpc>
            </a:pPr>
            <a:r>
              <a:rPr lang="en-US" sz="3410" b="1" i="1" u="sng">
                <a:solidFill>
                  <a:srgbClr val="0D0D0D"/>
                </a:solidFill>
                <a:latin typeface="Noto Serif Condensed Bold Italics"/>
                <a:ea typeface="Noto Serif Condensed Bold Italics"/>
                <a:cs typeface="Noto Serif Condensed Bold Italics"/>
                <a:sym typeface="Noto Serif Condensed Bold Italics"/>
              </a:rPr>
              <a:t>WELCHE AUSWIRKUNGEN HATTE DER STOPP?</a:t>
            </a:r>
          </a:p>
          <a:p>
            <a:pPr algn="l">
              <a:lnSpc>
                <a:spcPts val="4774"/>
              </a:lnSpc>
            </a:pPr>
            <a:endParaRPr lang="en-US" sz="3410" b="1" i="1" u="sng">
              <a:solidFill>
                <a:srgbClr val="0D0D0D"/>
              </a:solidFill>
              <a:latin typeface="Noto Serif Condensed Bold Italics"/>
              <a:ea typeface="Noto Serif Condensed Bold Italics"/>
              <a:cs typeface="Noto Serif Condensed Bold Italics"/>
              <a:sym typeface="Noto Serif Condensed Bold Italics"/>
            </a:endParaRPr>
          </a:p>
          <a:p>
            <a:pPr marL="736229" lvl="1" indent="-368115" algn="l">
              <a:lnSpc>
                <a:spcPts val="4774"/>
              </a:lnSpc>
              <a:buFont typeface="Arial"/>
              <a:buChar char="•"/>
            </a:pPr>
            <a:r>
              <a:rPr lang="en-US" sz="341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Viele Gastarbeiter blieben dauerhaft in Deutschland.</a:t>
            </a:r>
          </a:p>
          <a:p>
            <a:pPr marL="736229" lvl="1" indent="-368115" algn="l">
              <a:lnSpc>
                <a:spcPts val="4774"/>
              </a:lnSpc>
              <a:buFont typeface="Arial"/>
              <a:buChar char="•"/>
            </a:pPr>
            <a:r>
              <a:rPr lang="en-US" sz="341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Verstärkter Familiennachzug statt Rückkehr.</a:t>
            </a:r>
          </a:p>
          <a:p>
            <a:pPr marL="736229" lvl="1" indent="-368115" algn="l">
              <a:lnSpc>
                <a:spcPts val="4774"/>
              </a:lnSpc>
              <a:buFont typeface="Arial"/>
              <a:buChar char="•"/>
            </a:pPr>
            <a:r>
              <a:rPr lang="en-US" sz="3410">
                <a:solidFill>
                  <a:srgbClr val="0D0D0D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Langfristige Integrationsaufgaben für Staat und Gesellschaft.</a:t>
            </a:r>
          </a:p>
          <a:p>
            <a:pPr algn="l">
              <a:lnSpc>
                <a:spcPts val="4774"/>
              </a:lnSpc>
            </a:pPr>
            <a:endParaRPr lang="en-US" sz="3410">
              <a:solidFill>
                <a:srgbClr val="0D0D0D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  <a:p>
            <a:pPr algn="l">
              <a:lnSpc>
                <a:spcPts val="4774"/>
              </a:lnSpc>
            </a:pPr>
            <a:endParaRPr lang="en-US" sz="3410">
              <a:solidFill>
                <a:srgbClr val="0D0D0D"/>
              </a:solidFill>
              <a:latin typeface="Noto Serif Condensed"/>
              <a:ea typeface="Noto Serif Condensed"/>
              <a:cs typeface="Noto Serif Condensed"/>
              <a:sym typeface="Noto Serif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0" y="-47625"/>
            <a:ext cx="12691070" cy="2510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0"/>
              </a:lnSpc>
            </a:pPr>
            <a:endParaRPr dirty="0"/>
          </a:p>
          <a:p>
            <a:pPr marL="647700" lvl="1" algn="l">
              <a:lnSpc>
                <a:spcPts val="8394"/>
              </a:lnSpc>
            </a:pPr>
            <a:r>
              <a:rPr lang="en-US" sz="60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9.Anwerbestopp und </a:t>
            </a:r>
            <a:r>
              <a:rPr lang="en-US" sz="60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dessen</a:t>
            </a:r>
            <a:r>
              <a:rPr lang="en-US" sz="6000" b="1" dirty="0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 </a:t>
            </a:r>
            <a:r>
              <a:rPr lang="en-US" sz="6000" b="1" dirty="0" err="1">
                <a:solidFill>
                  <a:srgbClr val="595959"/>
                </a:solidFill>
                <a:latin typeface="Noto Serif Condensed Bold"/>
                <a:ea typeface="Noto Serif Condensed Bold"/>
                <a:cs typeface="Noto Serif Condensed Bold"/>
                <a:sym typeface="Noto Serif Condensed Bold"/>
              </a:rPr>
              <a:t>Folgen</a:t>
            </a:r>
            <a:endParaRPr lang="en-US" sz="60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469"/>
              </a:lnSpc>
            </a:pPr>
            <a:endParaRPr lang="en-US" sz="60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  <a:p>
            <a:pPr algn="l">
              <a:lnSpc>
                <a:spcPts val="3469"/>
              </a:lnSpc>
            </a:pPr>
            <a:endParaRPr lang="en-US" sz="6000" b="1" dirty="0">
              <a:solidFill>
                <a:srgbClr val="595959"/>
              </a:solidFill>
              <a:latin typeface="Noto Serif Condensed Bold"/>
              <a:ea typeface="Noto Serif Condensed Bold"/>
              <a:cs typeface="Noto Serif Condensed Bold"/>
              <a:sym typeface="Noto Serif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3068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200" spc="18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2054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500" y="228600"/>
            <a:ext cx="1790700" cy="163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200" spc="180">
                <a:solidFill>
                  <a:srgbClr val="F0EEEB"/>
                </a:solidFill>
                <a:latin typeface="Noto Serif Condensed"/>
                <a:ea typeface="Noto Serif Condensed"/>
                <a:cs typeface="Noto Serif Condensed"/>
                <a:sym typeface="Noto Serif Condensed"/>
              </a:rPr>
              <a:t>LARANA, INC.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684</Words>
  <Application>Microsoft Office PowerPoint</Application>
  <PresentationFormat>Довільний</PresentationFormat>
  <Paragraphs>156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1" baseType="lpstr"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Modern Minimal Interior Design Presentation</dc:title>
  <dc:creator>Alina</dc:creator>
  <cp:lastModifiedBy>Лариса Гапєєва</cp:lastModifiedBy>
  <cp:revision>6</cp:revision>
  <dcterms:created xsi:type="dcterms:W3CDTF">2006-08-16T00:00:00Z</dcterms:created>
  <dcterms:modified xsi:type="dcterms:W3CDTF">2026-03-16T09:54:53Z</dcterms:modified>
  <dc:identifier>DAHCvallbqw</dc:identifier>
</cp:coreProperties>
</file>