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ppt/comments/comment4.xml" ContentType="application/vnd.openxmlformats-officedocument.presentationml.comments+xml"/>
  <Override PartName="/ppt/comments/comment5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5"/>
  </p:notesMasterIdLst>
  <p:sldIdLst>
    <p:sldId id="256" r:id="rId2"/>
    <p:sldId id="262" r:id="rId3"/>
    <p:sldId id="287" r:id="rId4"/>
    <p:sldId id="278" r:id="rId5"/>
    <p:sldId id="265" r:id="rId6"/>
    <p:sldId id="286" r:id="rId7"/>
    <p:sldId id="258" r:id="rId8"/>
    <p:sldId id="263" r:id="rId9"/>
    <p:sldId id="288" r:id="rId10"/>
    <p:sldId id="264" r:id="rId11"/>
    <p:sldId id="259" r:id="rId12"/>
    <p:sldId id="280" r:id="rId13"/>
    <p:sldId id="274" r:id="rId14"/>
    <p:sldId id="266" r:id="rId15"/>
    <p:sldId id="284" r:id="rId16"/>
    <p:sldId id="267" r:id="rId17"/>
    <p:sldId id="276" r:id="rId18"/>
    <p:sldId id="277" r:id="rId19"/>
    <p:sldId id="285" r:id="rId20"/>
    <p:sldId id="281" r:id="rId21"/>
    <p:sldId id="282" r:id="rId22"/>
    <p:sldId id="283" r:id="rId23"/>
    <p:sldId id="261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we Erkelenz" initials="UE" lastIdx="7" clrIdx="0">
    <p:extLst>
      <p:ext uri="{19B8F6BF-5375-455C-9EA6-DF929625EA0E}">
        <p15:presenceInfo xmlns:p15="http://schemas.microsoft.com/office/powerpoint/2012/main" userId="S::uwe.erkelenz@bbs-germersheim.de::4dd03fee-70d2-41b2-99fe-6270ba9be8f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50" autoAdjust="0"/>
  </p:normalViewPr>
  <p:slideViewPr>
    <p:cSldViewPr>
      <p:cViewPr varScale="1">
        <p:scale>
          <a:sx n="90" d="100"/>
          <a:sy n="90" d="100"/>
        </p:scale>
        <p:origin x="232" y="8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1053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09T10:53:41.666" idx="1">
    <p:pos x="10" y="10"/>
    <p:text>Ist dass das Inhaltsverzeichis? Überschrift... </p:text>
    <p:extLst>
      <p:ext uri="{C676402C-5697-4E1C-873F-D02D1690AC5C}">
        <p15:threadingInfo xmlns:p15="http://schemas.microsoft.com/office/powerpoint/2012/main" timeZoneBias="-120"/>
      </p:ext>
    </p:extLst>
  </p:cm>
  <p:cm authorId="1" dt="2020-04-09T10:55:04.578" idx="2">
    <p:pos x="106" y="106"/>
    <p:text>Inhaltlich gut! 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09T10:55:36.776" idx="3">
    <p:pos x="10" y="10"/>
    <p:text>Jetzt kommen alle Punkte auf einmal. Problem: Schüler lesen und die Aufmerksamkeit ist nicht mehr beim Vortragenden 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09T11:01:53.770" idx="4">
    <p:pos x="10" y="10"/>
    <p:text>Hier ist es etwas "dürftig" 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4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09T11:02:32.687" idx="5">
    <p:pos x="10" y="10"/>
    <p:text>Wo ist die Antwort? </p:text>
    <p:extLst>
      <p:ext uri="{C676402C-5697-4E1C-873F-D02D1690AC5C}">
        <p15:threadingInfo xmlns:p15="http://schemas.microsoft.com/office/powerpoint/2012/main" timeZoneBias="-120"/>
      </p:ext>
    </p:extLst>
  </p:cm>
</p:cmLst>
</file>

<file path=ppt/comments/comment5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0-04-09T11:03:07.608" idx="6">
    <p:pos x="3852" y="1485"/>
    <p:text>Das ist doch die Überschrift.. Warum dann ein Aufzählungspunkt? </p:text>
    <p:extLst>
      <p:ext uri="{C676402C-5697-4E1C-873F-D02D1690AC5C}">
        <p15:threadingInfo xmlns:p15="http://schemas.microsoft.com/office/powerpoint/2012/main" timeZoneBias="-120"/>
      </p:ext>
    </p:extLst>
  </p:cm>
  <p:cm authorId="1" dt="2020-04-09T11:09:00.739" idx="7">
    <p:pos x="4302" y="2709"/>
    <p:text>Ich vermute mal, Sie hätten das im Vortrag ausgeführt ;-) 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52B67-3D90-4B4B-9C87-7BF016BD1779}" type="datetimeFigureOut">
              <a:rPr lang="de-DE" smtClean="0"/>
              <a:pPr/>
              <a:t>09.04.20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CFCAF-A9FB-4846-823D-2575A6DCB079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pPr/>
              <a:t>4/9/20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4/9/20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4/9/20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pPr/>
              <a:t>4/9/20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0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0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/C:/Users/Kai%20Lehmann/AppData/Local/Microsoft/Windows/INetCache/IE/5PBBO0PU/20200303_181254_001%5b1%5d.mp4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4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5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XI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425082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AFB22BF7-1307-844C-A315-3E39A4FECD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52400" y="304800"/>
            <a:ext cx="12420600" cy="2971800"/>
          </a:xfrm>
        </p:spPr>
        <p:txBody>
          <a:bodyPr>
            <a:normAutofit fontScale="90000"/>
          </a:bodyPr>
          <a:lstStyle/>
          <a:p>
            <a:pPr algn="ctr"/>
            <a:r>
              <a:rPr lang="de-DE" sz="89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ngsana New" panose="020B0502040504020204" pitchFamily="34" charset="0"/>
              </a:rPr>
              <a:t>Gastarbeiter</a:t>
            </a:r>
            <a:br>
              <a:rPr lang="de-DE" sz="8900" b="1" u="sng" dirty="0">
                <a:latin typeface="Angsana New" panose="020B0502040504020204" pitchFamily="34" charset="0"/>
              </a:rPr>
            </a:br>
            <a:br>
              <a:rPr lang="de-DE" b="1" u="sng" dirty="0">
                <a:latin typeface="Angsana New" panose="020B0502040504020204" pitchFamily="34" charset="0"/>
              </a:rPr>
            </a:br>
            <a:endParaRPr lang="de-DE" b="1" u="sng" dirty="0">
              <a:latin typeface="Angsana New" panose="020B0502040504020204" pitchFamily="34" charset="0"/>
            </a:endParaRP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B65AA0F-A879-044D-86F4-BA38758AE0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5400" y="4648200"/>
            <a:ext cx="10134600" cy="1346200"/>
          </a:xfrm>
        </p:spPr>
        <p:txBody>
          <a:bodyPr>
            <a:normAutofit fontScale="92500" lnSpcReduction="20000"/>
          </a:bodyPr>
          <a:lstStyle/>
          <a:p>
            <a:r>
              <a:rPr lang="de-DE" sz="2600" dirty="0"/>
              <a:t>    </a:t>
            </a:r>
          </a:p>
          <a:p>
            <a:endParaRPr lang="de-DE" dirty="0"/>
          </a:p>
          <a:p>
            <a:endParaRPr lang="de-DE" dirty="0"/>
          </a:p>
          <a:p>
            <a:r>
              <a:rPr lang="de-DE" dirty="0"/>
              <a:t>                                                                                                                    </a:t>
            </a:r>
          </a:p>
        </p:txBody>
      </p:sp>
      <p:sp>
        <p:nvSpPr>
          <p:cNvPr id="5" name="Textfeld 4"/>
          <p:cNvSpPr txBox="1"/>
          <p:nvPr/>
        </p:nvSpPr>
        <p:spPr>
          <a:xfrm>
            <a:off x="0" y="2819400"/>
            <a:ext cx="124968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000" b="1" dirty="0"/>
              <a:t>Wir riefen Arbeitskräfte</a:t>
            </a:r>
          </a:p>
          <a:p>
            <a:pPr algn="ctr"/>
            <a:r>
              <a:rPr lang="de-DE" sz="6000" b="1" dirty="0"/>
              <a:t> und es kamen Menschen   </a:t>
            </a:r>
            <a:r>
              <a:rPr lang="de-DE" sz="5400" b="1" dirty="0"/>
              <a:t>    </a:t>
            </a:r>
            <a:r>
              <a:rPr lang="de-DE" sz="4800" b="1" dirty="0"/>
              <a:t>                                                  </a:t>
            </a:r>
          </a:p>
          <a:p>
            <a:pPr algn="ctr"/>
            <a:endParaRPr lang="de-DE" dirty="0"/>
          </a:p>
          <a:p>
            <a:pPr algn="ctr"/>
            <a:endParaRPr lang="de-DE" dirty="0"/>
          </a:p>
          <a:p>
            <a:pPr algn="ctr"/>
            <a:r>
              <a:rPr lang="de-DE" dirty="0"/>
              <a:t>                                                                                                         Max Frisch</a:t>
            </a:r>
          </a:p>
        </p:txBody>
      </p:sp>
    </p:spTree>
    <p:extLst>
      <p:ext uri="{BB962C8B-B14F-4D97-AF65-F5344CB8AC3E}">
        <p14:creationId xmlns:p14="http://schemas.microsoft.com/office/powerpoint/2010/main" val="402272817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uiExpand="1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496800" y="1828800"/>
            <a:ext cx="8610600" cy="1293028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219200" y="990600"/>
            <a:ext cx="10820400" cy="5867400"/>
          </a:xfrm>
        </p:spPr>
        <p:txBody>
          <a:bodyPr>
            <a:normAutofit lnSpcReduction="10000"/>
          </a:bodyPr>
          <a:lstStyle/>
          <a:p>
            <a:r>
              <a:rPr lang="de-DE" sz="2800" dirty="0"/>
              <a:t>Politische Rahmenbedingungen als Voraussetzung für die Zuwanderung</a:t>
            </a:r>
          </a:p>
          <a:p>
            <a:r>
              <a:rPr lang="de-DE" sz="2800" dirty="0"/>
              <a:t>Gründe für die Einwanderung</a:t>
            </a:r>
          </a:p>
          <a:p>
            <a:r>
              <a:rPr lang="de-DE" sz="2800" dirty="0"/>
              <a:t>Warum brauchte die BRD so viele Arbeitskräfte?</a:t>
            </a:r>
          </a:p>
          <a:p>
            <a:r>
              <a:rPr lang="de-DE" sz="2800" dirty="0"/>
              <a:t>Wie wurden sie rekrutiert in den Heimatländern?</a:t>
            </a:r>
          </a:p>
          <a:p>
            <a:r>
              <a:rPr lang="de-DE" sz="2800" dirty="0"/>
              <a:t>Wo wohnten sie?  Wie arbeiteten sie?  Lebensbedingungen der Gastarbeiter</a:t>
            </a:r>
          </a:p>
          <a:p>
            <a:r>
              <a:rPr lang="de-DE" sz="2800" dirty="0"/>
              <a:t>Wie reagierte die Bevölkerung</a:t>
            </a:r>
          </a:p>
          <a:p>
            <a:r>
              <a:rPr lang="de-DE" sz="2800" dirty="0"/>
              <a:t>Familiennachzug</a:t>
            </a:r>
          </a:p>
          <a:p>
            <a:r>
              <a:rPr lang="de-DE" sz="2800" dirty="0"/>
              <a:t>Warum blieben die Gastarbeiter?</a:t>
            </a:r>
          </a:p>
          <a:p>
            <a:r>
              <a:rPr lang="de-DE" sz="2800" dirty="0"/>
              <a:t>Anwerbestopp</a:t>
            </a:r>
          </a:p>
          <a:p>
            <a:endParaRPr lang="de-DE" sz="2800" dirty="0"/>
          </a:p>
          <a:p>
            <a:pPr algn="ctr"/>
            <a:r>
              <a:rPr lang="de-DE" sz="3600" b="1" dirty="0"/>
              <a:t>Bedeutung für die Pflege?</a:t>
            </a:r>
          </a:p>
          <a:p>
            <a:pPr>
              <a:buNone/>
            </a:pPr>
            <a:endParaRPr lang="de-DE" sz="2800" dirty="0"/>
          </a:p>
          <a:p>
            <a:pPr>
              <a:buFont typeface="Courier New" pitchFamily="49" charset="0"/>
              <a:buChar char="o"/>
            </a:pPr>
            <a:endParaRPr lang="de-DE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0"/>
                            </p:stCondLst>
                            <p:childTnLst>
                              <p:par>
                                <p:cTn id="33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3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0"/>
                            </p:stCondLst>
                            <p:childTnLst>
                              <p:par>
                                <p:cTn id="4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143000" y="764373"/>
            <a:ext cx="8610600" cy="1293028"/>
          </a:xfrm>
        </p:spPr>
        <p:txBody>
          <a:bodyPr/>
          <a:lstStyle/>
          <a:p>
            <a:pPr algn="ctr"/>
            <a:r>
              <a:rPr lang="de-DE" b="1" u="sng" dirty="0">
                <a:latin typeface="+mn-lt"/>
              </a:rPr>
              <a:t>Nachkriegszeit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sz="2800" dirty="0"/>
              <a:t>Phase der </a:t>
            </a:r>
            <a:r>
              <a:rPr lang="de-DE" sz="2800" b="1" dirty="0"/>
              <a:t>Bewältigung</a:t>
            </a:r>
            <a:r>
              <a:rPr lang="de-DE" sz="2800" dirty="0"/>
              <a:t> der </a:t>
            </a:r>
            <a:r>
              <a:rPr lang="de-DE" sz="2800" b="1" dirty="0"/>
              <a:t>NS-Diktatur</a:t>
            </a:r>
          </a:p>
          <a:p>
            <a:r>
              <a:rPr lang="de-DE" sz="2800" dirty="0"/>
              <a:t>geprägt vom Bemühen </a:t>
            </a:r>
            <a:r>
              <a:rPr lang="de-DE" sz="2800" b="1" dirty="0"/>
              <a:t>staatliche Ordnung, Wirtschaft u Infrastruktur neu aufzubauen</a:t>
            </a:r>
          </a:p>
          <a:p>
            <a:r>
              <a:rPr lang="de-DE" sz="2800" b="1" dirty="0"/>
              <a:t>Schäden beheben</a:t>
            </a:r>
            <a:r>
              <a:rPr lang="de-DE" sz="2800" dirty="0"/>
              <a:t>, die durch den Krieg entstanden sind</a:t>
            </a:r>
          </a:p>
          <a:p>
            <a:r>
              <a:rPr lang="de-DE" sz="2800" dirty="0"/>
              <a:t>geprägt von</a:t>
            </a:r>
            <a:r>
              <a:rPr lang="de-DE" sz="2800" b="1" dirty="0"/>
              <a:t> Hunger </a:t>
            </a:r>
            <a:r>
              <a:rPr lang="de-DE" sz="2800" dirty="0"/>
              <a:t>und </a:t>
            </a:r>
            <a:r>
              <a:rPr lang="de-DE" sz="2800" b="1" dirty="0"/>
              <a:t>Knappheit an Gütern</a:t>
            </a:r>
          </a:p>
          <a:p>
            <a:endParaRPr lang="de-DE" sz="2800" b="1" dirty="0"/>
          </a:p>
          <a:p>
            <a:r>
              <a:rPr lang="de-DE" sz="2800" dirty="0"/>
              <a:t>Aber auch das Aufkommen eines allgemeinen sehr starken </a:t>
            </a:r>
            <a:r>
              <a:rPr lang="de-DE" sz="2800" b="1" dirty="0"/>
              <a:t>Aufbauwillens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371600" y="-457200"/>
            <a:ext cx="9296400" cy="1600200"/>
          </a:xfrm>
        </p:spPr>
        <p:txBody>
          <a:bodyPr/>
          <a:lstStyle/>
          <a:p>
            <a:pPr algn="ctr"/>
            <a:r>
              <a:rPr lang="de-DE" b="1" u="sng" dirty="0">
                <a:latin typeface="+mn-lt"/>
              </a:rPr>
              <a:t>Politische  Rahmenbedingungen</a:t>
            </a:r>
          </a:p>
        </p:txBody>
      </p:sp>
      <p:sp>
        <p:nvSpPr>
          <p:cNvPr id="8" name="Textplatzhalter 7"/>
          <p:cNvSpPr>
            <a:spLocks noGrp="1"/>
          </p:cNvSpPr>
          <p:nvPr>
            <p:ph type="body" sz="half" idx="2"/>
          </p:nvPr>
        </p:nvSpPr>
        <p:spPr>
          <a:xfrm>
            <a:off x="5105400" y="2209800"/>
            <a:ext cx="6934200" cy="4419600"/>
          </a:xfrm>
        </p:spPr>
        <p:txBody>
          <a:bodyPr/>
          <a:lstStyle/>
          <a:p>
            <a:endParaRPr lang="de-DE" dirty="0"/>
          </a:p>
          <a:p>
            <a:endParaRPr lang="de-DE" dirty="0"/>
          </a:p>
        </p:txBody>
      </p:sp>
      <p:pic>
        <p:nvPicPr>
          <p:cNvPr id="5" name="Grafik 4" descr="repo-60JBRD-erhard-DW-Sonstiges-Koeln-jpg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8409" y="1447800"/>
            <a:ext cx="5191191" cy="5074593"/>
          </a:xfrm>
          <a:prstGeom prst="rect">
            <a:avLst/>
          </a:prstGeom>
        </p:spPr>
      </p:pic>
      <p:pic>
        <p:nvPicPr>
          <p:cNvPr id="6" name="Grafik 5" descr="index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3048000"/>
            <a:ext cx="3216729" cy="2971800"/>
          </a:xfrm>
          <a:prstGeom prst="rect">
            <a:avLst/>
          </a:prstGeom>
        </p:spPr>
      </p:pic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895600" y="762000"/>
            <a:ext cx="4343400" cy="5257800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de-DE" sz="2400" dirty="0"/>
          </a:p>
          <a:p>
            <a:pPr algn="ctr">
              <a:buNone/>
            </a:pPr>
            <a:endParaRPr lang="de-DE" sz="2400" dirty="0"/>
          </a:p>
          <a:p>
            <a:pPr algn="ctr">
              <a:buNone/>
            </a:pPr>
            <a:r>
              <a:rPr lang="de-DE" sz="2400" dirty="0"/>
              <a:t>  neue Währung,</a:t>
            </a:r>
          </a:p>
          <a:p>
            <a:pPr algn="ctr">
              <a:buNone/>
            </a:pPr>
            <a:r>
              <a:rPr lang="de-DE" sz="2400" dirty="0"/>
              <a:t> neue Verfassung, neue Regierung</a:t>
            </a:r>
          </a:p>
          <a:p>
            <a:pPr algn="ctr">
              <a:buNone/>
            </a:pPr>
            <a:r>
              <a:rPr lang="de-DE" sz="2400" dirty="0"/>
              <a:t>Starker Aufbauwille</a:t>
            </a:r>
          </a:p>
          <a:p>
            <a:pPr algn="ctr">
              <a:buNone/>
            </a:pPr>
            <a:r>
              <a:rPr lang="de-DE" sz="2400" dirty="0"/>
              <a:t> beeinflussten das „Wirtschaftswunder Deutschland“</a:t>
            </a:r>
          </a:p>
          <a:p>
            <a:pPr algn="ctr">
              <a:buNone/>
            </a:pPr>
            <a:endParaRPr lang="de-DE" sz="2400" dirty="0"/>
          </a:p>
          <a:p>
            <a:pPr marL="457200" indent="-457200" algn="ctr">
              <a:buFont typeface="Wingdings" pitchFamily="2" charset="2"/>
              <a:buChar char="Ø"/>
            </a:pPr>
            <a:r>
              <a:rPr lang="de-DE" dirty="0"/>
              <a:t>Aufbauwille</a:t>
            </a:r>
          </a:p>
          <a:p>
            <a:pPr marL="457200" indent="-457200" algn="ctr">
              <a:buFont typeface="Wingdings" pitchFamily="2" charset="2"/>
              <a:buChar char="Ø"/>
            </a:pPr>
            <a:r>
              <a:rPr lang="de-DE" b="1" dirty="0"/>
              <a:t>Marshallplan</a:t>
            </a:r>
          </a:p>
          <a:p>
            <a:pPr marL="457200" indent="-457200" algn="ctr">
              <a:buFont typeface="Wingdings" pitchFamily="2" charset="2"/>
              <a:buChar char="Ø"/>
            </a:pPr>
            <a:r>
              <a:rPr lang="de-DE" b="1" dirty="0"/>
              <a:t>Währungsreform </a:t>
            </a:r>
          </a:p>
          <a:p>
            <a:pPr marL="457200" indent="-457200" algn="ctr">
              <a:buFont typeface="Wingdings" pitchFamily="2" charset="2"/>
              <a:buChar char="Ø"/>
            </a:pPr>
            <a:r>
              <a:rPr lang="de-DE" b="1" dirty="0"/>
              <a:t>Gründung der BRD</a:t>
            </a:r>
          </a:p>
          <a:p>
            <a:pPr marL="457200" indent="-457200" algn="ctr">
              <a:buFont typeface="Wingdings" pitchFamily="2" charset="2"/>
              <a:buChar char="Ø"/>
            </a:pPr>
            <a:r>
              <a:rPr lang="de-DE" b="1" dirty="0"/>
              <a:t>Petersberger Abkommen</a:t>
            </a:r>
          </a:p>
          <a:p>
            <a:pPr marL="457200" indent="-457200" algn="ctr">
              <a:buFont typeface="+mj-lt"/>
              <a:buAutoNum type="arabicPeriod"/>
            </a:pPr>
            <a:endParaRPr lang="de-DE" dirty="0"/>
          </a:p>
          <a:p>
            <a:pPr marL="457200" indent="-457200" algn="ctr">
              <a:buFont typeface="+mj-lt"/>
              <a:buAutoNum type="arabicPeriod"/>
            </a:pPr>
            <a:endParaRPr lang="de-DE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410200" y="152400"/>
            <a:ext cx="6248400" cy="1828800"/>
          </a:xfrm>
        </p:spPr>
        <p:txBody>
          <a:bodyPr>
            <a:normAutofit fontScale="90000"/>
          </a:bodyPr>
          <a:lstStyle/>
          <a:p>
            <a:pPr algn="ctr"/>
            <a:br>
              <a:rPr lang="de-DE" dirty="0">
                <a:latin typeface="+mn-lt"/>
              </a:rPr>
            </a:br>
            <a:r>
              <a:rPr lang="de-DE" sz="4400" b="1" u="sng" dirty="0">
                <a:latin typeface="+mn-lt"/>
              </a:rPr>
              <a:t>Marshallplan</a:t>
            </a:r>
            <a:br>
              <a:rPr lang="de-DE" sz="4400" b="1" u="sng" dirty="0">
                <a:latin typeface="+mn-lt"/>
              </a:rPr>
            </a:br>
            <a:r>
              <a:rPr lang="de-DE" sz="1800" dirty="0">
                <a:latin typeface="+mn-lt"/>
              </a:rPr>
              <a:t>European </a:t>
            </a:r>
            <a:r>
              <a:rPr lang="de-DE" sz="1800" dirty="0" err="1">
                <a:latin typeface="+mn-lt"/>
              </a:rPr>
              <a:t>Recovery</a:t>
            </a:r>
            <a:r>
              <a:rPr lang="de-DE" sz="1800" dirty="0">
                <a:latin typeface="+mn-lt"/>
              </a:rPr>
              <a:t> Program (ERP)</a:t>
            </a:r>
            <a:br>
              <a:rPr lang="de-DE" sz="4400" b="1" u="sng" dirty="0">
                <a:latin typeface="+mn-lt"/>
              </a:rPr>
            </a:br>
            <a:br>
              <a:rPr lang="de-DE" sz="2000" dirty="0">
                <a:latin typeface="+mn-lt"/>
              </a:rPr>
            </a:br>
            <a:br>
              <a:rPr lang="de-DE" dirty="0">
                <a:latin typeface="+mn-lt"/>
              </a:rPr>
            </a:br>
            <a:endParaRPr lang="de-DE" dirty="0">
              <a:latin typeface="+mn-lt"/>
            </a:endParaRPr>
          </a:p>
        </p:txBody>
      </p:sp>
      <p:pic>
        <p:nvPicPr>
          <p:cNvPr id="1027" name="Picture 3" descr="C:\Users\Kai Lehmann\AppData\Local\Microsoft\Windows\INetCache\IE\5PBBO0PU\Bundesarchiv_Bild_183-20671-0013,_Recklinghausen,_Marshallplan_im_Ruhrgebiet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1904721"/>
            <a:ext cx="3276600" cy="4800879"/>
          </a:xfrm>
          <a:prstGeom prst="rect">
            <a:avLst/>
          </a:prstGeom>
          <a:noFill/>
        </p:spPr>
      </p:pic>
      <p:pic>
        <p:nvPicPr>
          <p:cNvPr id="1026" name="Picture 2" descr="C:\Users\Kai Lehmann\AppData\Local\Microsoft\Windows\INetCache\IE\5PBBO0PU\300px-Marshallplan_1949[1]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2057400" y="175260"/>
            <a:ext cx="2286000" cy="3253740"/>
          </a:xfrm>
          <a:prstGeom prst="rect">
            <a:avLst/>
          </a:prstGeom>
          <a:noFill/>
        </p:spPr>
      </p:pic>
      <p:sp>
        <p:nvSpPr>
          <p:cNvPr id="6" name="Textfeld 5"/>
          <p:cNvSpPr txBox="1"/>
          <p:nvPr/>
        </p:nvSpPr>
        <p:spPr>
          <a:xfrm>
            <a:off x="4495800" y="1343561"/>
            <a:ext cx="7467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de-DE" sz="2000" dirty="0"/>
              <a:t>Wirtschaftsförderungsprogramm der USA für 16 </a:t>
            </a:r>
            <a:r>
              <a:rPr lang="de-DE" sz="2000" dirty="0" err="1"/>
              <a:t>europ</a:t>
            </a:r>
            <a:r>
              <a:rPr lang="de-DE" sz="2000" dirty="0"/>
              <a:t>. Staaten</a:t>
            </a:r>
          </a:p>
          <a:p>
            <a:pPr>
              <a:buFont typeface="Arial" pitchFamily="34" charset="0"/>
              <a:buChar char="•"/>
            </a:pPr>
            <a:r>
              <a:rPr lang="de-DE" sz="2000" dirty="0"/>
              <a:t>Ab 1948-1952</a:t>
            </a:r>
          </a:p>
          <a:p>
            <a:pPr>
              <a:buFont typeface="Arial" pitchFamily="34" charset="0"/>
              <a:buChar char="•"/>
            </a:pPr>
            <a:r>
              <a:rPr lang="de-DE" sz="2000" dirty="0"/>
              <a:t>12,4 </a:t>
            </a:r>
            <a:r>
              <a:rPr lang="de-DE" sz="2000" dirty="0" err="1"/>
              <a:t>Mrd</a:t>
            </a:r>
            <a:r>
              <a:rPr lang="de-DE" sz="2000" dirty="0"/>
              <a:t> Dollar (geplant)               13,2 Mrd. Dollar  tatsächlich</a:t>
            </a:r>
          </a:p>
          <a:p>
            <a:pPr>
              <a:buFont typeface="Arial" pitchFamily="34" charset="0"/>
              <a:buChar char="•"/>
            </a:pPr>
            <a:r>
              <a:rPr lang="de-DE" sz="2000" dirty="0"/>
              <a:t> Kredite, Lebensmittel, Waren und Rohstoffe</a:t>
            </a:r>
          </a:p>
        </p:txBody>
      </p:sp>
      <p:pic>
        <p:nvPicPr>
          <p:cNvPr id="7" name="Picture 2" descr="C:\Users\Kai Lehmann\AppData\Local\Microsoft\Windows\INetCache\IE\5PBBO0PU\300px-US-MarshallPlanAid-Logo.svg[1]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572500" y="2590800"/>
            <a:ext cx="3467100" cy="4102735"/>
          </a:xfrm>
          <a:prstGeom prst="rect">
            <a:avLst/>
          </a:prstGeom>
          <a:noFill/>
        </p:spPr>
      </p:pic>
      <p:sp>
        <p:nvSpPr>
          <p:cNvPr id="8" name="Textfeld 7"/>
          <p:cNvSpPr txBox="1"/>
          <p:nvPr/>
        </p:nvSpPr>
        <p:spPr>
          <a:xfrm>
            <a:off x="3886200" y="3594080"/>
            <a:ext cx="4876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/>
            <a:r>
              <a:rPr lang="de-DE" dirty="0"/>
              <a:t>Ziele:</a:t>
            </a:r>
          </a:p>
          <a:p>
            <a:pPr marL="342900" indent="-342900">
              <a:buFont typeface="+mj-lt"/>
              <a:buAutoNum type="arabicPeriod"/>
            </a:pPr>
            <a:r>
              <a:rPr lang="de-DE" sz="2000" dirty="0"/>
              <a:t>Hilfe für notleidende u. teilweise hungernde Bevölkerung Europas</a:t>
            </a:r>
          </a:p>
          <a:p>
            <a:pPr marL="342900" indent="-342900"/>
            <a:endParaRPr lang="de-DE" sz="2000" dirty="0"/>
          </a:p>
          <a:p>
            <a:pPr marL="342900" indent="-342900">
              <a:buFont typeface="+mj-lt"/>
              <a:buAutoNum type="arabicPeriod"/>
            </a:pPr>
            <a:r>
              <a:rPr lang="de-DE" sz="2000" dirty="0"/>
              <a:t>Eindämmung des Einflusses der Sowjetunion u. des  Kommunismus</a:t>
            </a:r>
          </a:p>
          <a:p>
            <a:pPr marL="342900" indent="-342900">
              <a:buFont typeface="+mj-lt"/>
              <a:buAutoNum type="arabicPeriod"/>
            </a:pPr>
            <a:endParaRPr lang="de-DE" sz="2000" dirty="0"/>
          </a:p>
          <a:p>
            <a:pPr marL="342900" indent="-342900">
              <a:buFont typeface="+mj-lt"/>
              <a:buAutoNum type="arabicPeriod"/>
            </a:pPr>
            <a:r>
              <a:rPr lang="de-DE" sz="2000" dirty="0"/>
              <a:t>Verhinderung eines wirtschaftlichen Einbruchs  mit Auswirkung auf die Absatzmärkte der USA</a:t>
            </a:r>
          </a:p>
          <a:p>
            <a:pPr marL="342900" indent="-342900"/>
            <a:endParaRPr lang="de-DE" dirty="0"/>
          </a:p>
        </p:txBody>
      </p:sp>
      <p:sp>
        <p:nvSpPr>
          <p:cNvPr id="9" name="Pfeil nach rechts 8"/>
          <p:cNvSpPr/>
          <p:nvPr/>
        </p:nvSpPr>
        <p:spPr>
          <a:xfrm flipV="1">
            <a:off x="7467600" y="1752600"/>
            <a:ext cx="685800" cy="3048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Picture 8" descr="C:\Users\Kai Lehmann\AppData\Local\Microsoft\Windows\INetCache\IE\5PBBO0PU\32591955704_274353b590_b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6200" y="0"/>
            <a:ext cx="11971024" cy="6781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536F9D-536E-FA4E-B562-EB176E192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9287" y="-5324287"/>
            <a:ext cx="8610600" cy="4024125"/>
          </a:xfrm>
        </p:spPr>
        <p:txBody>
          <a:bodyPr/>
          <a:lstStyle/>
          <a:p>
            <a:endParaRPr lang="de-DE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F9D2823-767E-2041-8A07-AE4503F5B1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-457200"/>
            <a:ext cx="6934200" cy="3429000"/>
          </a:xfrm>
        </p:spPr>
        <p:txBody>
          <a:bodyPr>
            <a:normAutofit fontScale="85000" lnSpcReduction="20000"/>
          </a:bodyPr>
          <a:lstStyle/>
          <a:p>
            <a:endParaRPr lang="de-DE" sz="3200" b="1" dirty="0"/>
          </a:p>
          <a:p>
            <a:endParaRPr lang="de-DE" sz="3200" b="1" dirty="0"/>
          </a:p>
          <a:p>
            <a:pPr>
              <a:buNone/>
            </a:pPr>
            <a:r>
              <a:rPr lang="de-DE" sz="4700" b="1" u="sng" dirty="0"/>
              <a:t>Währungsreform ( Juni 1948)</a:t>
            </a:r>
          </a:p>
          <a:p>
            <a:r>
              <a:rPr lang="de-DE" b="1" dirty="0"/>
              <a:t> Abbau der </a:t>
            </a:r>
            <a:r>
              <a:rPr lang="de-DE" sz="3200" b="1" dirty="0"/>
              <a:t>Zwangswirtschaft</a:t>
            </a:r>
          </a:p>
          <a:p>
            <a:pPr>
              <a:buNone/>
            </a:pPr>
            <a:r>
              <a:rPr lang="de-DE" sz="3200" b="1" dirty="0"/>
              <a:t>  </a:t>
            </a:r>
            <a:r>
              <a:rPr lang="de-DE" sz="1800" b="1" dirty="0" err="1"/>
              <a:t>einführung</a:t>
            </a:r>
            <a:r>
              <a:rPr lang="de-DE" sz="3200" b="1" dirty="0"/>
              <a:t> Soziale Marktwirtschaft</a:t>
            </a:r>
          </a:p>
          <a:p>
            <a:pPr>
              <a:buNone/>
            </a:pPr>
            <a:r>
              <a:rPr lang="de-DE" sz="1800" b="1" dirty="0"/>
              <a:t>-“</a:t>
            </a:r>
            <a:r>
              <a:rPr lang="de-DE" sz="2600" b="1" dirty="0"/>
              <a:t>Kopfgeld</a:t>
            </a:r>
            <a:r>
              <a:rPr lang="de-DE" sz="1800" b="1" dirty="0"/>
              <a:t>“ 40DM</a:t>
            </a:r>
          </a:p>
          <a:p>
            <a:pPr>
              <a:buNone/>
            </a:pPr>
            <a:r>
              <a:rPr lang="de-DE" sz="1800" b="1" dirty="0"/>
              <a:t>-</a:t>
            </a:r>
            <a:r>
              <a:rPr lang="de-DE" sz="2600" b="1" dirty="0"/>
              <a:t>einen Monat später +</a:t>
            </a:r>
            <a:r>
              <a:rPr lang="de-DE" sz="1800" b="1" dirty="0"/>
              <a:t>20 DM </a:t>
            </a:r>
          </a:p>
          <a:p>
            <a:pPr>
              <a:buNone/>
            </a:pPr>
            <a:r>
              <a:rPr lang="de-DE" sz="1800" b="1" dirty="0"/>
              <a:t>- Umtausch des ges. </a:t>
            </a:r>
            <a:r>
              <a:rPr lang="de-DE" sz="2600" b="1" dirty="0"/>
              <a:t>Baraltgeld/ 100RM= 6,50DM  </a:t>
            </a:r>
          </a:p>
          <a:p>
            <a:pPr>
              <a:buNone/>
            </a:pPr>
            <a:endParaRPr lang="de-DE" sz="3200" b="1" dirty="0"/>
          </a:p>
          <a:p>
            <a:pPr>
              <a:buNone/>
            </a:pPr>
            <a:endParaRPr lang="de-DE" sz="3200" b="1" dirty="0"/>
          </a:p>
          <a:p>
            <a:pPr>
              <a:buNone/>
            </a:pPr>
            <a:endParaRPr lang="de-DE" sz="3200" b="1" dirty="0"/>
          </a:p>
        </p:txBody>
      </p:sp>
      <p:pic>
        <p:nvPicPr>
          <p:cNvPr id="2050" name="Picture 2" descr="C:\Users\Kai Lehmann\AppData\Local\Microsoft\Windows\INetCache\IE\H986H5PE\Bundesarchiv_Bild_146-1982-181-20,_Berlin-West,_Währungsreform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3004566"/>
            <a:ext cx="5715000" cy="3624834"/>
          </a:xfrm>
          <a:prstGeom prst="rect">
            <a:avLst/>
          </a:prstGeom>
          <a:noFill/>
        </p:spPr>
      </p:pic>
      <p:pic>
        <p:nvPicPr>
          <p:cNvPr id="2051" name="Picture 3" descr="C:\Users\Kai Lehmann\AppData\Local\Microsoft\Windows\INetCache\IE\5PBBO0PU\Bundesarchiv_Bild_147-0739,_Währungsreform,_Umtauschstelle[1]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10400" y="228600"/>
            <a:ext cx="4892993" cy="63752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55261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28800" y="304800"/>
            <a:ext cx="8610600" cy="1293028"/>
          </a:xfrm>
        </p:spPr>
        <p:txBody>
          <a:bodyPr/>
          <a:lstStyle/>
          <a:p>
            <a:pPr algn="l"/>
            <a:r>
              <a:rPr lang="de-DE" b="1" u="sng" dirty="0">
                <a:latin typeface="+mn-lt"/>
              </a:rPr>
              <a:t>Gründung  der  BRD (Mai 1949) </a:t>
            </a:r>
          </a:p>
        </p:txBody>
      </p:sp>
      <p:pic>
        <p:nvPicPr>
          <p:cNvPr id="4" name="Inhaltsplatzhalter 3" descr="cb4b156438f75a15ec1bd17adc7abe2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0784" y="1981200"/>
            <a:ext cx="5963816" cy="4495800"/>
          </a:xfrm>
        </p:spPr>
      </p:pic>
      <p:sp>
        <p:nvSpPr>
          <p:cNvPr id="5" name="Textfeld 4"/>
          <p:cNvSpPr txBox="1"/>
          <p:nvPr/>
        </p:nvSpPr>
        <p:spPr>
          <a:xfrm>
            <a:off x="6705600" y="2046744"/>
            <a:ext cx="47244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/>
              <a:t>Am 24. Mai 1949 tritt das Grundgesetz als neue Verfassung in Kraft und legt die Basis einer demokratischen, sozialen und rechtsstaatlichen Republik.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pic>
        <p:nvPicPr>
          <p:cNvPr id="4" name="Picture 2" descr="C:\Users\Kai Lehmann\AppData\Local\Microsoft\Windows\INetCache\IE\SJF0ZM4H\Preamble_Grundgesetz[1]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114800" y="0"/>
            <a:ext cx="5606905" cy="6827232"/>
          </a:xfrm>
          <a:prstGeom prst="rect">
            <a:avLst/>
          </a:prstGeom>
          <a:noFill/>
        </p:spPr>
      </p:pic>
      <p:sp>
        <p:nvSpPr>
          <p:cNvPr id="5" name="Textfeld 4"/>
          <p:cNvSpPr txBox="1"/>
          <p:nvPr/>
        </p:nvSpPr>
        <p:spPr>
          <a:xfrm>
            <a:off x="838200" y="3429000"/>
            <a:ext cx="14911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2400" u="sng" dirty="0"/>
              <a:t>Bis Heute: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95600" y="916772"/>
            <a:ext cx="8610600" cy="1293028"/>
          </a:xfrm>
        </p:spPr>
        <p:txBody>
          <a:bodyPr/>
          <a:lstStyle/>
          <a:p>
            <a:pPr algn="l"/>
            <a:r>
              <a:rPr lang="de-DE" b="1" u="sng" dirty="0">
                <a:latin typeface="+mn-lt"/>
              </a:rPr>
              <a:t>Petersberger  Abkommen</a:t>
            </a:r>
            <a:br>
              <a:rPr lang="de-DE" b="1" u="sng" dirty="0">
                <a:latin typeface="+mn-lt"/>
              </a:rPr>
            </a:br>
            <a:r>
              <a:rPr lang="de-DE" sz="1800" dirty="0">
                <a:latin typeface="+mn-lt"/>
              </a:rPr>
              <a:t>( </a:t>
            </a:r>
            <a:r>
              <a:rPr lang="de-DE" sz="1800" dirty="0" err="1">
                <a:latin typeface="+mn-lt"/>
              </a:rPr>
              <a:t>november</a:t>
            </a:r>
            <a:r>
              <a:rPr lang="de-DE" sz="1800" dirty="0">
                <a:latin typeface="+mn-lt"/>
              </a:rPr>
              <a:t> 1949)</a:t>
            </a:r>
            <a:endParaRPr lang="de-DE" dirty="0">
              <a:latin typeface="+mn-lt"/>
            </a:endParaRPr>
          </a:p>
        </p:txBody>
      </p:sp>
      <p:pic>
        <p:nvPicPr>
          <p:cNvPr id="7" name="Inhaltsplatzhalter 6" descr="csm_Grandhotel_Petersberg_Foto_wikimedia_1e8578f0f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2528887"/>
            <a:ext cx="7154334" cy="4024313"/>
          </a:xfrm>
        </p:spPr>
      </p:pic>
      <p:sp>
        <p:nvSpPr>
          <p:cNvPr id="4" name="Textfeld 3"/>
          <p:cNvSpPr txBox="1"/>
          <p:nvPr/>
        </p:nvSpPr>
        <p:spPr>
          <a:xfrm>
            <a:off x="7848600" y="2590800"/>
            <a:ext cx="38100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/>
              <a:t> Adenauer </a:t>
            </a:r>
            <a:r>
              <a:rPr lang="de-DE" sz="2800" dirty="0"/>
              <a:t>versuchte mit diesem Abkommen Schritt für Schritt mehr </a:t>
            </a:r>
            <a:r>
              <a:rPr lang="de-DE" sz="2800" b="1" dirty="0"/>
              <a:t>Handlungsfreiheit </a:t>
            </a:r>
            <a:r>
              <a:rPr lang="de-DE" sz="2800" dirty="0"/>
              <a:t>für die Bundesrepublik und bald mehr </a:t>
            </a:r>
            <a:r>
              <a:rPr lang="de-DE" sz="2800" b="1" dirty="0"/>
              <a:t>außenpolitische</a:t>
            </a:r>
            <a:r>
              <a:rPr lang="de-DE" sz="2800" dirty="0"/>
              <a:t> Freiheiten zu schaffen.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de-DE" sz="2400" dirty="0">
                <a:latin typeface="+mn-lt"/>
              </a:rPr>
              <a:t>Gründe  für die </a:t>
            </a:r>
            <a:r>
              <a:rPr lang="de-DE" sz="2400" dirty="0" err="1">
                <a:latin typeface="+mn-lt"/>
              </a:rPr>
              <a:t>einwanderer</a:t>
            </a:r>
            <a:r>
              <a:rPr lang="de-DE" sz="2400" dirty="0">
                <a:latin typeface="+mn-lt"/>
              </a:rPr>
              <a:t> waren unter Anderem: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Wingdings" pitchFamily="2" charset="2"/>
              <a:buChar char="v"/>
            </a:pPr>
            <a:r>
              <a:rPr lang="de-DE" dirty="0"/>
              <a:t>Die oft hohe Arbeitslosenquote in den jeweiligen Ländern</a:t>
            </a:r>
          </a:p>
          <a:p>
            <a:pPr>
              <a:buFont typeface="Wingdings" pitchFamily="2" charset="2"/>
              <a:buChar char="v"/>
            </a:pPr>
            <a:r>
              <a:rPr lang="de-DE" dirty="0"/>
              <a:t>Hoffnung auf das schnelle Geld</a:t>
            </a:r>
          </a:p>
          <a:p>
            <a:pPr>
              <a:lnSpc>
                <a:spcPct val="100000"/>
              </a:lnSpc>
              <a:buNone/>
            </a:pPr>
            <a:r>
              <a:rPr lang="de-DE" sz="1800" dirty="0"/>
              <a:t>    Meist kamen ungelernte Landbewohner mit dem Ziel Geld zu verdienen, um es in die Heimat zu schicken oder zu sparen mit dem Traum später im Heimatland eine eigene Existenz aufzubauen.</a:t>
            </a:r>
          </a:p>
          <a:p>
            <a:pPr>
              <a:lnSpc>
                <a:spcPct val="100000"/>
              </a:lnSpc>
              <a:buNone/>
            </a:pPr>
            <a:endParaRPr lang="de-DE" sz="1800" dirty="0"/>
          </a:p>
          <a:p>
            <a:pPr>
              <a:lnSpc>
                <a:spcPct val="100000"/>
              </a:lnSpc>
              <a:buFont typeface="Wingdings" pitchFamily="2" charset="2"/>
              <a:buChar char="v"/>
            </a:pPr>
            <a:r>
              <a:rPr lang="de-DE" sz="2000" dirty="0"/>
              <a:t>Die politische Freiheit in der  BRD/ politische Flüchtlinge  (Bülent </a:t>
            </a:r>
            <a:r>
              <a:rPr lang="de-DE" sz="2000" dirty="0" err="1"/>
              <a:t>Ceylans</a:t>
            </a:r>
            <a:r>
              <a:rPr lang="de-DE" sz="2000" dirty="0"/>
              <a:t> Vater </a:t>
            </a:r>
            <a:r>
              <a:rPr lang="de-DE" sz="2000" dirty="0" err="1"/>
              <a:t>zb</a:t>
            </a:r>
            <a:r>
              <a:rPr lang="de-DE" sz="2000" dirty="0"/>
              <a:t>.)</a:t>
            </a:r>
          </a:p>
          <a:p>
            <a:pPr>
              <a:lnSpc>
                <a:spcPct val="100000"/>
              </a:lnSpc>
              <a:buNone/>
            </a:pPr>
            <a:r>
              <a:rPr lang="de-DE" sz="2000" dirty="0"/>
              <a:t>     Besonders für religiöse Minderheiten, wie Christen u. </a:t>
            </a:r>
            <a:r>
              <a:rPr lang="de-DE" sz="2000" dirty="0" err="1"/>
              <a:t>Aleviten</a:t>
            </a:r>
            <a:r>
              <a:rPr lang="de-DE" sz="2000" dirty="0"/>
              <a:t>, aber auch für ethnische Minderheiten    interessant.</a:t>
            </a:r>
          </a:p>
          <a:p>
            <a:pPr>
              <a:lnSpc>
                <a:spcPct val="100000"/>
              </a:lnSpc>
              <a:buFont typeface="Wingdings" pitchFamily="2" charset="2"/>
              <a:buChar char="v"/>
            </a:pPr>
            <a:endParaRPr lang="de-DE" sz="2000" dirty="0"/>
          </a:p>
          <a:p>
            <a:pPr>
              <a:lnSpc>
                <a:spcPct val="100000"/>
              </a:lnSpc>
              <a:buNone/>
            </a:pPr>
            <a:r>
              <a:rPr lang="de-DE" sz="2000" dirty="0"/>
              <a:t>    </a:t>
            </a:r>
          </a:p>
          <a:p>
            <a:pPr>
              <a:lnSpc>
                <a:spcPct val="100000"/>
              </a:lnSpc>
              <a:buNone/>
            </a:pPr>
            <a:r>
              <a:rPr lang="de-DE" sz="2000" dirty="0"/>
              <a:t>    </a:t>
            </a:r>
            <a:endParaRPr lang="de-DE" sz="2400" dirty="0"/>
          </a:p>
          <a:p>
            <a:pPr>
              <a:lnSpc>
                <a:spcPct val="100000"/>
              </a:lnSpc>
              <a:buFont typeface="Wingdings" pitchFamily="2" charset="2"/>
              <a:buChar char="v"/>
            </a:pPr>
            <a:endParaRPr lang="de-DE" dirty="0"/>
          </a:p>
          <a:p>
            <a:pPr>
              <a:lnSpc>
                <a:spcPct val="100000"/>
              </a:lnSpc>
              <a:buFont typeface="Wingdings" pitchFamily="2" charset="2"/>
              <a:buChar char="v"/>
            </a:pPr>
            <a:endParaRPr lang="de-DE" dirty="0"/>
          </a:p>
          <a:p>
            <a:pPr>
              <a:lnSpc>
                <a:spcPct val="100000"/>
              </a:lnSpc>
              <a:buFont typeface="Wingdings" pitchFamily="2" charset="2"/>
              <a:buChar char="v"/>
            </a:pPr>
            <a:endParaRPr lang="de-DE" dirty="0"/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CustomShape 1"/>
          <p:cNvSpPr/>
          <p:nvPr/>
        </p:nvSpPr>
        <p:spPr>
          <a:xfrm>
            <a:off x="2895480" y="0"/>
            <a:ext cx="6608160" cy="20538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de-DE" sz="4000" b="1" u="sng" strike="noStrike" cap="all" spc="-1" dirty="0">
                <a:solidFill>
                  <a:srgbClr val="FFFFFF"/>
                </a:solidFill>
                <a:latin typeface="Times New Roman"/>
                <a:ea typeface="DejaVu Sans"/>
              </a:rPr>
              <a:t>Woher  kamen  sie?</a:t>
            </a:r>
            <a:endParaRPr lang="de-DE" sz="4000" b="1" u="sng" strike="noStrike" spc="-1" dirty="0">
              <a:latin typeface="Arial"/>
            </a:endParaRPr>
          </a:p>
        </p:txBody>
      </p:sp>
      <p:sp>
        <p:nvSpPr>
          <p:cNvPr id="98" name="CustomShape 2"/>
          <p:cNvSpPr/>
          <p:nvPr/>
        </p:nvSpPr>
        <p:spPr>
          <a:xfrm>
            <a:off x="685800" y="2194560"/>
            <a:ext cx="10816920" cy="4020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99" name="Grafik 98"/>
          <p:cNvPicPr/>
          <p:nvPr/>
        </p:nvPicPr>
        <p:blipFill>
          <a:blip r:embed="rId2"/>
          <a:stretch/>
        </p:blipFill>
        <p:spPr>
          <a:xfrm>
            <a:off x="792000" y="1584000"/>
            <a:ext cx="10798920" cy="48844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de-DE" b="1" u="sng" dirty="0">
                <a:latin typeface="+mn-lt"/>
              </a:rPr>
              <a:t>Warum brauchte Deutschland so viele Arbeitskräfte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85800" y="2605275"/>
            <a:ext cx="10820400" cy="4024125"/>
          </a:xfrm>
        </p:spPr>
        <p:txBody>
          <a:bodyPr>
            <a:normAutofit/>
          </a:bodyPr>
          <a:lstStyle/>
          <a:p>
            <a:r>
              <a:rPr lang="de-DE" sz="2400" dirty="0"/>
              <a:t>Enormer wirtschaftlicher Aufschwung  „Wirtschaftswunder“  führte zu nahezu Vollbeschäftigung</a:t>
            </a:r>
          </a:p>
          <a:p>
            <a:pPr>
              <a:buNone/>
            </a:pPr>
            <a:endParaRPr lang="de-DE" sz="2400" dirty="0"/>
          </a:p>
          <a:p>
            <a:r>
              <a:rPr lang="de-DE" sz="2400" dirty="0"/>
              <a:t>Da deutsche Unternehmer keine Rüstungsgüter produzieren, konzentrieren sie sich auf die Nachfrage aus dem Ausland nach Konsum-u. Investitionsgüter</a:t>
            </a:r>
          </a:p>
          <a:p>
            <a:pPr>
              <a:buNone/>
            </a:pPr>
            <a:endParaRPr lang="de-DE" sz="2400" dirty="0"/>
          </a:p>
          <a:p>
            <a:r>
              <a:rPr lang="de-DE" sz="2400" dirty="0"/>
              <a:t>Arbeitskräftemangel in Landwirtschaft, Bergbau und Metallindustrie</a:t>
            </a:r>
          </a:p>
          <a:p>
            <a:endParaRPr lang="de-DE" sz="2400" dirty="0"/>
          </a:p>
          <a:p>
            <a:pPr>
              <a:buNone/>
            </a:pPr>
            <a:endParaRPr lang="de-DE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de-DE" b="1" u="sng" dirty="0">
                <a:latin typeface="+mn-lt"/>
              </a:rPr>
              <a:t>Wie wurden sie rekrutiert?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v"/>
            </a:pPr>
            <a:r>
              <a:rPr lang="de-DE" dirty="0"/>
              <a:t> Die Arbeitskräfte wurden von Deutschland angeworben</a:t>
            </a:r>
          </a:p>
          <a:p>
            <a:pPr>
              <a:buNone/>
            </a:pPr>
            <a:endParaRPr lang="de-DE" dirty="0"/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Abkommen über Anwerbung und Vermittlung von ital. Arbeitskräften (Rom 1955)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Deutsche Kommission</a:t>
            </a:r>
          </a:p>
          <a:p>
            <a:pPr marL="457200" indent="-457200">
              <a:buFont typeface="+mj-lt"/>
              <a:buAutoNum type="arabicPeriod"/>
            </a:pPr>
            <a:r>
              <a:rPr lang="de-DE" dirty="0"/>
              <a:t>Neapel Schleuse</a:t>
            </a:r>
          </a:p>
          <a:p>
            <a:pPr>
              <a:buNone/>
            </a:pPr>
            <a:endParaRPr lang="de-DE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nhaltsplatzhalter 3" descr="image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2133600"/>
            <a:ext cx="8147924" cy="4419600"/>
          </a:xfrm>
        </p:spPr>
      </p:pic>
      <p:pic>
        <p:nvPicPr>
          <p:cNvPr id="5" name="Picture 2" descr="Bildergebnis für arbeitsbedingungen gastarbeiter deutschlan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991600" y="2133600"/>
            <a:ext cx="2870200" cy="4305300"/>
          </a:xfrm>
          <a:prstGeom prst="rect">
            <a:avLst/>
          </a:prstGeom>
          <a:noFill/>
        </p:spPr>
      </p:pic>
      <p:sp>
        <p:nvSpPr>
          <p:cNvPr id="6" name="Titel 5"/>
          <p:cNvSpPr>
            <a:spLocks noGrp="1"/>
          </p:cNvSpPr>
          <p:nvPr>
            <p:ph type="title"/>
          </p:nvPr>
        </p:nvSpPr>
        <p:spPr>
          <a:xfrm>
            <a:off x="685800" y="764373"/>
            <a:ext cx="10820400" cy="1293028"/>
          </a:xfrm>
        </p:spPr>
        <p:txBody>
          <a:bodyPr>
            <a:normAutofit fontScale="90000"/>
          </a:bodyPr>
          <a:lstStyle/>
          <a:p>
            <a:pPr algn="ctr"/>
            <a:r>
              <a:rPr lang="de-DE" b="1" u="sng" dirty="0">
                <a:latin typeface="+mn-lt"/>
              </a:rPr>
              <a:t>Wie  wohnten sie,</a:t>
            </a:r>
            <a:br>
              <a:rPr lang="de-DE" b="1" u="sng" dirty="0">
                <a:latin typeface="+mn-lt"/>
              </a:rPr>
            </a:br>
            <a:r>
              <a:rPr lang="de-DE" b="1" u="sng" dirty="0">
                <a:latin typeface="+mn-lt"/>
              </a:rPr>
              <a:t>oder wie war ihre Unterbringung ?</a:t>
            </a:r>
            <a:br>
              <a:rPr lang="de-DE" sz="3600" dirty="0">
                <a:latin typeface="+mn-lt"/>
              </a:rPr>
            </a:br>
            <a:endParaRPr lang="de-DE" sz="3600" dirty="0">
              <a:latin typeface="+mn-lt"/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1752600" y="5638800"/>
            <a:ext cx="64167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 Wohnheime auf dem Werksgelände, Baracken aus Holz, wie Lager</a:t>
            </a:r>
          </a:p>
          <a:p>
            <a:r>
              <a:rPr lang="de-DE" dirty="0">
                <a:solidFill>
                  <a:schemeClr val="bg1"/>
                </a:solidFill>
              </a:rPr>
              <a:t>Mit Etagenbetten, </a:t>
            </a:r>
            <a:r>
              <a:rPr lang="de-DE" dirty="0" err="1">
                <a:solidFill>
                  <a:schemeClr val="bg1"/>
                </a:solidFill>
              </a:rPr>
              <a:t>gemeinschafts</a:t>
            </a:r>
            <a:r>
              <a:rPr lang="de-DE" dirty="0">
                <a:solidFill>
                  <a:schemeClr val="bg1"/>
                </a:solidFill>
              </a:rPr>
              <a:t> Küchen und Waschräumen.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II.._Archivische-Sammlungen._-8_BA._-8_BA_Schlesiger._-1971._-A22_48_2_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0" y="838200"/>
            <a:ext cx="6477000" cy="5791200"/>
          </a:xfrm>
          <a:prstGeom prst="rect">
            <a:avLst/>
          </a:prstGeom>
        </p:spPr>
      </p:pic>
      <p:pic>
        <p:nvPicPr>
          <p:cNvPr id="6" name="Grafik 5" descr="LMZ95106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5913" y="3581400"/>
            <a:ext cx="4497087" cy="2996184"/>
          </a:xfrm>
          <a:prstGeom prst="rect">
            <a:avLst/>
          </a:prstGeom>
        </p:spPr>
      </p:pic>
      <p:sp>
        <p:nvSpPr>
          <p:cNvPr id="9" name="Inhaltsplatzhalter 8"/>
          <p:cNvSpPr>
            <a:spLocks noGrp="1"/>
          </p:cNvSpPr>
          <p:nvPr>
            <p:ph idx="1"/>
          </p:nvPr>
        </p:nvSpPr>
        <p:spPr>
          <a:xfrm>
            <a:off x="-838200" y="762000"/>
            <a:ext cx="7162800" cy="2743200"/>
          </a:xfrm>
        </p:spPr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de-DE" sz="4000" b="1" u="sng" dirty="0"/>
              <a:t>Lebensbedingungen</a:t>
            </a:r>
          </a:p>
          <a:p>
            <a:pPr algn="ctr">
              <a:buNone/>
            </a:pPr>
            <a:r>
              <a:rPr lang="de-DE" sz="4000" b="1" u="sng" dirty="0"/>
              <a:t>der Gastarbeiter</a:t>
            </a:r>
          </a:p>
          <a:p>
            <a:pPr algn="ctr">
              <a:buNone/>
            </a:pPr>
            <a:endParaRPr lang="de-DE" sz="4000" b="1" u="sng" dirty="0"/>
          </a:p>
          <a:p>
            <a:pPr algn="ctr">
              <a:buNone/>
            </a:pPr>
            <a:r>
              <a:rPr lang="de-DE" sz="2000" dirty="0"/>
              <a:t>Strenge Regeln in d . Wohnheimen </a:t>
            </a:r>
          </a:p>
          <a:p>
            <a:pPr algn="ctr">
              <a:buNone/>
            </a:pPr>
            <a:r>
              <a:rPr lang="de-DE" sz="2000" dirty="0"/>
              <a:t>Kaum Privatsphäre </a:t>
            </a:r>
          </a:p>
          <a:p>
            <a:pPr algn="ctr">
              <a:buNone/>
            </a:pPr>
            <a:r>
              <a:rPr lang="de-DE" sz="2000" dirty="0"/>
              <a:t>Schlechte Sprachkenntnisse</a:t>
            </a:r>
          </a:p>
          <a:p>
            <a:pPr algn="ctr">
              <a:buNone/>
            </a:pPr>
            <a:r>
              <a:rPr lang="de-DE" sz="2000" dirty="0"/>
              <a:t>Probleme bei </a:t>
            </a:r>
            <a:r>
              <a:rPr lang="de-DE" sz="2000"/>
              <a:t>der Nahrungsbeschaffung</a:t>
            </a:r>
            <a:endParaRPr lang="de-DE" sz="2000" dirty="0"/>
          </a:p>
          <a:p>
            <a:pPr algn="ctr">
              <a:buNone/>
            </a:pPr>
            <a:endParaRPr lang="de-DE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553200" y="383372"/>
            <a:ext cx="8610600" cy="1293028"/>
          </a:xfrm>
        </p:spPr>
        <p:txBody>
          <a:bodyPr>
            <a:normAutofit/>
          </a:bodyPr>
          <a:lstStyle/>
          <a:p>
            <a:pPr algn="l"/>
            <a:r>
              <a:rPr lang="de-DE" b="1" u="sng" dirty="0">
                <a:latin typeface="+mn-lt"/>
              </a:rPr>
              <a:t>Arbeitsalltag</a:t>
            </a:r>
            <a:br>
              <a:rPr lang="de-DE" b="1" u="sng" dirty="0">
                <a:latin typeface="+mn-lt"/>
              </a:rPr>
            </a:br>
            <a:endParaRPr lang="de-DE" b="1" u="sng" dirty="0">
              <a:latin typeface="+mn-lt"/>
            </a:endParaRPr>
          </a:p>
        </p:txBody>
      </p:sp>
      <p:pic>
        <p:nvPicPr>
          <p:cNvPr id="4" name="Inhaltsplatzhalter 3" descr="alaman-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2400" y="1752600"/>
            <a:ext cx="6360694" cy="3962400"/>
          </a:xfrm>
        </p:spPr>
      </p:pic>
      <p:pic>
        <p:nvPicPr>
          <p:cNvPr id="5" name="Grafik 4" descr="index-890x55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0335" y="3048000"/>
            <a:ext cx="5841595" cy="3609975"/>
          </a:xfrm>
          <a:prstGeom prst="rect">
            <a:avLst/>
          </a:prstGeom>
        </p:spPr>
      </p:pic>
      <p:sp>
        <p:nvSpPr>
          <p:cNvPr id="6" name="Textfeld 5"/>
          <p:cNvSpPr txBox="1"/>
          <p:nvPr/>
        </p:nvSpPr>
        <p:spPr>
          <a:xfrm>
            <a:off x="7086600" y="1524000"/>
            <a:ext cx="42435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/>
              <a:t>Eher einfache  „schmutzige“ Arbeiten meist</a:t>
            </a:r>
          </a:p>
          <a:p>
            <a:r>
              <a:rPr lang="de-DE" dirty="0"/>
              <a:t> körperlich Anstrengend oder</a:t>
            </a:r>
          </a:p>
          <a:p>
            <a:r>
              <a:rPr lang="de-DE" dirty="0"/>
              <a:t>monotone Tätigkeiten in Fabrikhallen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3" name="20200303_181254_001[1]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524000" y="3733800"/>
            <a:ext cx="3048000" cy="2286000"/>
          </a:xfrm>
          <a:prstGeom prst="rect">
            <a:avLst/>
          </a:prstGeom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Titel 1"/>
          <p:cNvSpPr>
            <a:spLocks noGrp="1"/>
          </p:cNvSpPr>
          <p:nvPr>
            <p:ph idx="1"/>
          </p:nvPr>
        </p:nvSpPr>
        <p:spPr>
          <a:xfrm>
            <a:off x="685800" y="1295400"/>
            <a:ext cx="10820400" cy="402412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de-DE" sz="4000" b="1" u="sng" dirty="0">
                <a:latin typeface="+mn-lt"/>
              </a:rPr>
              <a:t>Die </a:t>
            </a:r>
            <a:r>
              <a:rPr lang="de-DE" sz="4000" b="1" u="sng" dirty="0" err="1">
                <a:latin typeface="+mn-lt"/>
              </a:rPr>
              <a:t>reaktionen</a:t>
            </a:r>
            <a:r>
              <a:rPr lang="de-DE" sz="4000" b="1" u="sng" dirty="0">
                <a:latin typeface="+mn-lt"/>
              </a:rPr>
              <a:t> der Bevölkerung auf die Gastarbeiter</a:t>
            </a:r>
          </a:p>
          <a:p>
            <a:pPr algn="ctr">
              <a:buNone/>
            </a:pPr>
            <a:endParaRPr lang="de-DE" sz="4000" b="1" u="sng" dirty="0"/>
          </a:p>
          <a:p>
            <a:pPr algn="ctr">
              <a:buFont typeface="Wingdings" pitchFamily="2" charset="2"/>
              <a:buChar char="v"/>
            </a:pPr>
            <a:r>
              <a:rPr lang="de-DE" sz="3200" dirty="0"/>
              <a:t>g</a:t>
            </a:r>
            <a:r>
              <a:rPr lang="de-DE" sz="3200" dirty="0">
                <a:latin typeface="+mn-lt"/>
              </a:rPr>
              <a:t>emischte Gefühle auch Heute noch</a:t>
            </a:r>
          </a:p>
          <a:p>
            <a:pPr algn="ctr">
              <a:buFont typeface="Wingdings" pitchFamily="2" charset="2"/>
              <a:buChar char="v"/>
            </a:pPr>
            <a:r>
              <a:rPr lang="de-DE" sz="3200" dirty="0"/>
              <a:t>weitere Entwicklung über die Jahre</a:t>
            </a:r>
          </a:p>
          <a:p>
            <a:pPr algn="ctr">
              <a:buFont typeface="Wingdings" pitchFamily="2" charset="2"/>
              <a:buChar char="v"/>
            </a:pPr>
            <a:r>
              <a:rPr lang="de-DE" sz="3200" dirty="0">
                <a:latin typeface="+mn-lt"/>
              </a:rPr>
              <a:t>Heute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CustomShape 1"/>
          <p:cNvSpPr/>
          <p:nvPr/>
        </p:nvSpPr>
        <p:spPr>
          <a:xfrm>
            <a:off x="685800" y="914400"/>
            <a:ext cx="10694880" cy="19050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90000"/>
              </a:lnSpc>
            </a:pPr>
            <a:r>
              <a:rPr lang="de-DE" sz="4000" b="1" u="sng" strike="noStrike" cap="all" spc="-1" dirty="0">
                <a:solidFill>
                  <a:srgbClr val="FFFFFF"/>
                </a:solidFill>
                <a:latin typeface="Times New Roman"/>
                <a:ea typeface="DejaVu Sans"/>
              </a:rPr>
              <a:t>Warum blieben die </a:t>
            </a:r>
            <a:r>
              <a:rPr lang="de-DE" sz="4000" b="1" u="sng" strike="noStrike" cap="all" spc="-1" dirty="0" err="1">
                <a:solidFill>
                  <a:srgbClr val="FFFFFF"/>
                </a:solidFill>
                <a:latin typeface="Times New Roman"/>
                <a:ea typeface="DejaVu Sans"/>
              </a:rPr>
              <a:t>gastarbeiter</a:t>
            </a:r>
            <a:endParaRPr lang="de-DE" sz="4000" b="1" u="sng" strike="noStrike" cap="all" spc="-1" dirty="0">
              <a:solidFill>
                <a:srgbClr val="FFFFFF"/>
              </a:solidFill>
              <a:latin typeface="Times New Roman"/>
              <a:ea typeface="DejaVu Sans"/>
            </a:endParaRPr>
          </a:p>
          <a:p>
            <a:pPr algn="ctr">
              <a:lnSpc>
                <a:spcPct val="90000"/>
              </a:lnSpc>
            </a:pPr>
            <a:endParaRPr lang="de-DE" sz="4000" b="1" u="sng" strike="noStrike" spc="-1" dirty="0">
              <a:latin typeface="Arial"/>
            </a:endParaRPr>
          </a:p>
        </p:txBody>
      </p:sp>
      <p:sp>
        <p:nvSpPr>
          <p:cNvPr id="112" name="CustomShape 2"/>
          <p:cNvSpPr/>
          <p:nvPr/>
        </p:nvSpPr>
        <p:spPr>
          <a:xfrm>
            <a:off x="685800" y="2194560"/>
            <a:ext cx="10816920" cy="40204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3" name="CustomShape 3"/>
          <p:cNvSpPr/>
          <p:nvPr/>
        </p:nvSpPr>
        <p:spPr>
          <a:xfrm>
            <a:off x="2304000" y="2376000"/>
            <a:ext cx="9198720" cy="362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4" name="Grafik 113"/>
          <p:cNvPicPr/>
          <p:nvPr/>
        </p:nvPicPr>
        <p:blipFill>
          <a:blip r:embed="rId2"/>
          <a:stretch/>
        </p:blipFill>
        <p:spPr>
          <a:xfrm>
            <a:off x="1368000" y="2088000"/>
            <a:ext cx="9359640" cy="4319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ustomShape 1"/>
          <p:cNvSpPr/>
          <p:nvPr/>
        </p:nvSpPr>
        <p:spPr>
          <a:xfrm>
            <a:off x="3456000" y="864000"/>
            <a:ext cx="9470880" cy="12232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17" name="Grafik 116"/>
          <p:cNvPicPr/>
          <p:nvPr/>
        </p:nvPicPr>
        <p:blipFill>
          <a:blip r:embed="rId2"/>
          <a:stretch/>
        </p:blipFill>
        <p:spPr>
          <a:xfrm>
            <a:off x="360000" y="1524000"/>
            <a:ext cx="3656160" cy="5029200"/>
          </a:xfrm>
          <a:prstGeom prst="rect">
            <a:avLst/>
          </a:prstGeom>
          <a:ln>
            <a:noFill/>
          </a:ln>
        </p:spPr>
      </p:pic>
      <p:sp>
        <p:nvSpPr>
          <p:cNvPr id="118" name="CustomShape 2"/>
          <p:cNvSpPr/>
          <p:nvPr/>
        </p:nvSpPr>
        <p:spPr>
          <a:xfrm>
            <a:off x="6629400" y="304800"/>
            <a:ext cx="7341840" cy="11988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de-DE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rum blieben Sie?</a:t>
            </a:r>
            <a:endParaRPr lang="de-DE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18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Anhand des Beispiels der Türkei</a:t>
            </a:r>
            <a:endParaRPr lang="de-DE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de-DE" sz="1800" b="0" strike="noStrike" spc="-1" dirty="0">
              <a:latin typeface="Arial"/>
            </a:endParaRPr>
          </a:p>
        </p:txBody>
      </p:sp>
      <p:sp>
        <p:nvSpPr>
          <p:cNvPr id="120" name="TextShape 4"/>
          <p:cNvSpPr txBox="1"/>
          <p:nvPr/>
        </p:nvSpPr>
        <p:spPr>
          <a:xfrm>
            <a:off x="4800600" y="770657"/>
            <a:ext cx="6477000" cy="829543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r>
              <a:rPr lang="de-DE" sz="4800" b="1" u="sng" strike="noStrike" cap="all" spc="-1" dirty="0">
                <a:solidFill>
                  <a:srgbClr val="FFFFFF"/>
                </a:solidFill>
                <a:latin typeface="Times New Roman"/>
                <a:ea typeface="DejaVu Sans"/>
              </a:rPr>
              <a:t>Familiennachzug</a:t>
            </a:r>
            <a:endParaRPr lang="de-DE" sz="4800" b="1" u="sng" strike="noStrike" spc="-1" dirty="0">
              <a:latin typeface="Arial"/>
            </a:endParaRPr>
          </a:p>
        </p:txBody>
      </p:sp>
      <p:sp>
        <p:nvSpPr>
          <p:cNvPr id="121" name="TextShape 5"/>
          <p:cNvSpPr txBox="1"/>
          <p:nvPr/>
        </p:nvSpPr>
        <p:spPr>
          <a:xfrm>
            <a:off x="4191000" y="2317755"/>
            <a:ext cx="7772400" cy="3168645"/>
          </a:xfrm>
          <a:prstGeom prst="rect">
            <a:avLst/>
          </a:prstGeom>
          <a:noFill/>
          <a:ln>
            <a:noFill/>
          </a:ln>
        </p:spPr>
        <p:txBody>
          <a:bodyPr wrap="square" lIns="90000" tIns="45000" rIns="90000" bIns="45000">
            <a:spAutoFit/>
          </a:bodyPr>
          <a:lstStyle/>
          <a:p>
            <a:pPr marL="514350" indent="-514350">
              <a:buFont typeface="Arial" pitchFamily="34" charset="0"/>
              <a:buChar char="•"/>
            </a:pPr>
            <a:r>
              <a:rPr lang="de-DE" sz="3200" b="1" spc="-1" dirty="0"/>
              <a:t>Warum holten die Gastarbeiter ihre Familien nach Deutschland, und warum blieben sie?</a:t>
            </a:r>
          </a:p>
          <a:p>
            <a:pPr marL="514350" indent="-514350">
              <a:buFont typeface="Arial" pitchFamily="34" charset="0"/>
              <a:buChar char="•"/>
            </a:pPr>
            <a:endParaRPr lang="de-DE" sz="3200" spc="-1" dirty="0"/>
          </a:p>
          <a:p>
            <a:pPr marL="514350" indent="-514350">
              <a:buFont typeface="Arial" pitchFamily="34" charset="0"/>
              <a:buChar char="•"/>
            </a:pPr>
            <a:r>
              <a:rPr lang="de-DE" sz="2400" spc="-1" dirty="0"/>
              <a:t>Schlechte Rückkehrperspektive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de-DE" sz="2400" spc="-1" dirty="0"/>
              <a:t>Langanhaltende Krise in der Türkei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de-DE" sz="2400" spc="-1" dirty="0"/>
              <a:t>Aus kurzfristigen Gästen werden Dauergäste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CustomShape 1"/>
          <p:cNvSpPr/>
          <p:nvPr/>
        </p:nvSpPr>
        <p:spPr>
          <a:xfrm>
            <a:off x="-457200" y="457200"/>
            <a:ext cx="8606880" cy="1289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algn="r">
              <a:lnSpc>
                <a:spcPct val="90000"/>
              </a:lnSpc>
            </a:pPr>
            <a:r>
              <a:rPr lang="de-DE" sz="4800" b="1" u="sng" strike="noStrike" cap="all" spc="-1" dirty="0">
                <a:solidFill>
                  <a:srgbClr val="FFFFFF"/>
                </a:solidFill>
                <a:latin typeface="Times New Roman"/>
                <a:ea typeface="DejaVu Sans"/>
              </a:rPr>
              <a:t>Anwerbestopp</a:t>
            </a:r>
            <a:endParaRPr lang="de-DE" sz="4800" b="0" u="sng" strike="noStrike" spc="-1" dirty="0">
              <a:latin typeface="Arial"/>
            </a:endParaRPr>
          </a:p>
        </p:txBody>
      </p:sp>
      <p:sp>
        <p:nvSpPr>
          <p:cNvPr id="123" name="CustomShape 2"/>
          <p:cNvSpPr/>
          <p:nvPr/>
        </p:nvSpPr>
        <p:spPr>
          <a:xfrm>
            <a:off x="7086600" y="1371600"/>
            <a:ext cx="4607640" cy="458441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marL="742950" indent="-742950">
              <a:lnSpc>
                <a:spcPct val="100000"/>
              </a:lnSpc>
            </a:pPr>
            <a:r>
              <a:rPr lang="de-DE" sz="3600" spc="-1" dirty="0"/>
              <a:t>        </a:t>
            </a:r>
          </a:p>
          <a:p>
            <a:pPr marL="742950" indent="-742950">
              <a:lnSpc>
                <a:spcPct val="100000"/>
              </a:lnSpc>
              <a:buFont typeface="Arial" pitchFamily="34" charset="0"/>
              <a:buChar char="•"/>
            </a:pPr>
            <a:r>
              <a:rPr lang="de-DE" sz="3200" spc="-1" dirty="0"/>
              <a:t>Anwerbestopp der Gastarbeiter am 24. November 1973</a:t>
            </a:r>
          </a:p>
          <a:p>
            <a:pPr marL="742950" indent="-742950">
              <a:lnSpc>
                <a:spcPct val="100000"/>
              </a:lnSpc>
            </a:pPr>
            <a:endParaRPr lang="de-DE" sz="3200" spc="-1" dirty="0"/>
          </a:p>
          <a:p>
            <a:pPr marL="742950" indent="-742950">
              <a:lnSpc>
                <a:spcPct val="100000"/>
              </a:lnSpc>
              <a:buFont typeface="Arial" pitchFamily="34" charset="0"/>
              <a:buChar char="•"/>
            </a:pPr>
            <a:r>
              <a:rPr lang="de-DE" sz="3200" b="0" strike="noStrike" spc="-1" dirty="0"/>
              <a:t>Abkommen von der Entwicklung des Arbeitsmarktes abgekoppelt</a:t>
            </a:r>
          </a:p>
        </p:txBody>
      </p:sp>
      <p:pic>
        <p:nvPicPr>
          <p:cNvPr id="124" name="Grafik 123"/>
          <p:cNvPicPr/>
          <p:nvPr/>
        </p:nvPicPr>
        <p:blipFill>
          <a:blip r:embed="rId2"/>
          <a:stretch/>
        </p:blipFill>
        <p:spPr>
          <a:xfrm>
            <a:off x="216000" y="1728000"/>
            <a:ext cx="6623640" cy="42476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C:\Users\Kai Lehmann\AppData\Local\Microsoft\Windows\INetCache\IE\SJF0ZM4H\Old_married_couple_in_Kyrgyzstan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1280" y="304800"/>
            <a:ext cx="4924157" cy="3276600"/>
          </a:xfrm>
          <a:prstGeom prst="rect">
            <a:avLst/>
          </a:prstGeom>
          <a:noFill/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114800" y="228600"/>
            <a:ext cx="8610600" cy="1905000"/>
          </a:xfrm>
        </p:spPr>
        <p:txBody>
          <a:bodyPr>
            <a:normAutofit/>
          </a:bodyPr>
          <a:lstStyle/>
          <a:p>
            <a:pPr algn="ctr"/>
            <a:r>
              <a:rPr lang="de-DE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Bedeutung</a:t>
            </a:r>
            <a:br>
              <a:rPr lang="de-DE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de-DE" sz="4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für die Pflege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33400" y="4220715"/>
            <a:ext cx="6781800" cy="3323085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de-DE" sz="2400" dirty="0"/>
              <a:t>Individualität  der Pflegeperson beachten</a:t>
            </a:r>
          </a:p>
          <a:p>
            <a:pPr>
              <a:buFont typeface="Wingdings" pitchFamily="2" charset="2"/>
              <a:buChar char="v"/>
            </a:pPr>
            <a:r>
              <a:rPr lang="de-DE" sz="2400" dirty="0"/>
              <a:t>Soziale Kompetenz und Toleranz</a:t>
            </a:r>
          </a:p>
          <a:p>
            <a:pPr>
              <a:buFont typeface="Wingdings" pitchFamily="2" charset="2"/>
              <a:buChar char="v"/>
            </a:pPr>
            <a:r>
              <a:rPr lang="de-DE" sz="2400" dirty="0"/>
              <a:t>Stereotypisierung vermeiden</a:t>
            </a:r>
          </a:p>
          <a:p>
            <a:pPr>
              <a:buFont typeface="Wingdings" pitchFamily="2" charset="2"/>
              <a:buChar char="v"/>
            </a:pPr>
            <a:r>
              <a:rPr lang="de-DE" sz="2400" dirty="0"/>
              <a:t>Professionelle Zurückhaltung</a:t>
            </a:r>
          </a:p>
          <a:p>
            <a:pPr>
              <a:buFont typeface="Wingdings" pitchFamily="2" charset="2"/>
              <a:buChar char="v"/>
            </a:pPr>
            <a:r>
              <a:rPr lang="de-DE" sz="2400" dirty="0"/>
              <a:t>Konfliktlösungen bieten</a:t>
            </a:r>
          </a:p>
        </p:txBody>
      </p:sp>
      <p:pic>
        <p:nvPicPr>
          <p:cNvPr id="2050" name="Picture 2" descr="C:\Users\Kai Lehmann\AppData\Local\Microsoft\Windows\INetCache\IE\SJF0ZM4H\bild_12593_1261434115_gd[1]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24600" y="2815347"/>
            <a:ext cx="5620375" cy="3766847"/>
          </a:xfrm>
          <a:prstGeom prst="rect">
            <a:avLst/>
          </a:prstGeom>
          <a:noFill/>
        </p:spPr>
      </p:pic>
      <p:sp>
        <p:nvSpPr>
          <p:cNvPr id="7" name="Textfeld 6"/>
          <p:cNvSpPr txBox="1"/>
          <p:nvPr/>
        </p:nvSpPr>
        <p:spPr>
          <a:xfrm>
            <a:off x="4800600" y="1962090"/>
            <a:ext cx="7467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/>
              <a:t>              Kultursensibel zu Pflegen wäre von großem Vorteil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ondensstreifen">
  <a:themeElements>
    <a:clrScheme name="Graustuf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Larissa Klassisch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8F31A783-2159-4870-BC29-2BA7D038EA44}"/>
    </a:ext>
  </a:extLst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0</TotalTime>
  <Words>646</Words>
  <Application>Microsoft Macintosh PowerPoint</Application>
  <PresentationFormat>Breitbild</PresentationFormat>
  <Paragraphs>131</Paragraphs>
  <Slides>23</Slides>
  <Notes>0</Notes>
  <HiddenSlides>0</HiddenSlides>
  <MMClips>1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30" baseType="lpstr">
      <vt:lpstr>Angsana New</vt:lpstr>
      <vt:lpstr>Arial</vt:lpstr>
      <vt:lpstr>Calibri</vt:lpstr>
      <vt:lpstr>Courier New</vt:lpstr>
      <vt:lpstr>Times New Roman</vt:lpstr>
      <vt:lpstr>Wingdings</vt:lpstr>
      <vt:lpstr>Kondensstreifen</vt:lpstr>
      <vt:lpstr>Gastarbeiter  </vt:lpstr>
      <vt:lpstr>PowerPoint-Präsentation</vt:lpstr>
      <vt:lpstr>Nachkriegszeit</vt:lpstr>
      <vt:lpstr>Politische  Rahmenbedingungen</vt:lpstr>
      <vt:lpstr> Marshallplan European Recovery Program (ERP)   </vt:lpstr>
      <vt:lpstr>PowerPoint-Präsentation</vt:lpstr>
      <vt:lpstr>PowerPoint-Präsentation</vt:lpstr>
      <vt:lpstr>Gründung  der  BRD (Mai 1949) </vt:lpstr>
      <vt:lpstr>PowerPoint-Präsentation</vt:lpstr>
      <vt:lpstr>Petersberger  Abkommen ( november 1949)</vt:lpstr>
      <vt:lpstr>Gründe  für die einwanderer waren unter Anderem:</vt:lpstr>
      <vt:lpstr>PowerPoint-Präsentation</vt:lpstr>
      <vt:lpstr>Warum brauchte Deutschland so viele Arbeitskräfte</vt:lpstr>
      <vt:lpstr>Wie wurden sie rekrutiert?</vt:lpstr>
      <vt:lpstr>Wie  wohnten sie, oder wie war ihre Unterbringung ? </vt:lpstr>
      <vt:lpstr>PowerPoint-Präsentation</vt:lpstr>
      <vt:lpstr>Arbeitsalltag 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Bedeutung  für die Pflege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Gastarbeiter Wir riefen Arbeiter und es  kamen Menschen.</dc:title>
  <dc:creator>kathrin.huber@gmx.de</dc:creator>
  <cp:lastModifiedBy>Uwe Erkelenz</cp:lastModifiedBy>
  <cp:revision>186</cp:revision>
  <dcterms:created xsi:type="dcterms:W3CDTF">2020-01-31T07:08:42Z</dcterms:created>
  <dcterms:modified xsi:type="dcterms:W3CDTF">2020-04-09T09:09:53Z</dcterms:modified>
</cp:coreProperties>
</file>